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sldIdLst>
    <p:sldId id="378" r:id="rId2"/>
    <p:sldId id="292" r:id="rId3"/>
    <p:sldId id="291" r:id="rId4"/>
    <p:sldId id="379" r:id="rId5"/>
    <p:sldId id="354" r:id="rId6"/>
    <p:sldId id="357" r:id="rId7"/>
    <p:sldId id="358" r:id="rId8"/>
    <p:sldId id="355" r:id="rId9"/>
    <p:sldId id="359" r:id="rId10"/>
    <p:sldId id="356" r:id="rId11"/>
    <p:sldId id="360" r:id="rId12"/>
    <p:sldId id="375" r:id="rId13"/>
    <p:sldId id="361" r:id="rId14"/>
    <p:sldId id="363" r:id="rId15"/>
    <p:sldId id="365" r:id="rId16"/>
    <p:sldId id="367" r:id="rId17"/>
    <p:sldId id="364" r:id="rId18"/>
    <p:sldId id="366" r:id="rId19"/>
    <p:sldId id="368" r:id="rId20"/>
    <p:sldId id="369" r:id="rId21"/>
    <p:sldId id="362" r:id="rId22"/>
    <p:sldId id="380" r:id="rId23"/>
    <p:sldId id="328" r:id="rId24"/>
    <p:sldId id="345" r:id="rId25"/>
    <p:sldId id="329" r:id="rId26"/>
    <p:sldId id="331" r:id="rId27"/>
    <p:sldId id="332" r:id="rId28"/>
    <p:sldId id="333" r:id="rId29"/>
    <p:sldId id="334" r:id="rId30"/>
    <p:sldId id="335" r:id="rId31"/>
    <p:sldId id="346" r:id="rId32"/>
    <p:sldId id="337" r:id="rId33"/>
    <p:sldId id="342" r:id="rId34"/>
    <p:sldId id="390" r:id="rId35"/>
    <p:sldId id="317" r:id="rId36"/>
    <p:sldId id="374" r:id="rId37"/>
    <p:sldId id="382" r:id="rId38"/>
    <p:sldId id="338" r:id="rId39"/>
    <p:sldId id="383" r:id="rId40"/>
    <p:sldId id="384" r:id="rId41"/>
    <p:sldId id="385" r:id="rId42"/>
    <p:sldId id="341" r:id="rId43"/>
    <p:sldId id="386" r:id="rId44"/>
    <p:sldId id="387" r:id="rId45"/>
    <p:sldId id="388" r:id="rId46"/>
    <p:sldId id="340" r:id="rId47"/>
    <p:sldId id="381" r:id="rId48"/>
    <p:sldId id="377" r:id="rId49"/>
    <p:sldId id="343" r:id="rId50"/>
    <p:sldId id="344" r:id="rId51"/>
    <p:sldId id="347" r:id="rId52"/>
    <p:sldId id="348" r:id="rId53"/>
    <p:sldId id="349" r:id="rId54"/>
    <p:sldId id="350" r:id="rId55"/>
    <p:sldId id="351" r:id="rId56"/>
    <p:sldId id="352" r:id="rId57"/>
    <p:sldId id="372" r:id="rId58"/>
    <p:sldId id="373" r:id="rId59"/>
    <p:sldId id="389" r:id="rId60"/>
  </p:sldIdLst>
  <p:sldSz cx="12192000" cy="6858000"/>
  <p:notesSz cx="6858000" cy="9144000"/>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D18AC3C-93A4-4D30-89E9-1E044E1A3CB7}">
          <p14:sldIdLst>
            <p14:sldId id="378"/>
            <p14:sldId id="292"/>
            <p14:sldId id="291"/>
            <p14:sldId id="379"/>
            <p14:sldId id="354"/>
            <p14:sldId id="357"/>
            <p14:sldId id="358"/>
            <p14:sldId id="355"/>
            <p14:sldId id="359"/>
            <p14:sldId id="356"/>
            <p14:sldId id="360"/>
            <p14:sldId id="375"/>
            <p14:sldId id="361"/>
            <p14:sldId id="363"/>
            <p14:sldId id="365"/>
            <p14:sldId id="367"/>
            <p14:sldId id="364"/>
            <p14:sldId id="366"/>
            <p14:sldId id="368"/>
            <p14:sldId id="369"/>
            <p14:sldId id="362"/>
            <p14:sldId id="380"/>
            <p14:sldId id="328"/>
            <p14:sldId id="345"/>
            <p14:sldId id="329"/>
            <p14:sldId id="331"/>
            <p14:sldId id="332"/>
            <p14:sldId id="333"/>
            <p14:sldId id="334"/>
            <p14:sldId id="335"/>
            <p14:sldId id="346"/>
            <p14:sldId id="337"/>
            <p14:sldId id="342"/>
            <p14:sldId id="390"/>
            <p14:sldId id="317"/>
            <p14:sldId id="374"/>
            <p14:sldId id="382"/>
            <p14:sldId id="338"/>
            <p14:sldId id="383"/>
            <p14:sldId id="384"/>
            <p14:sldId id="385"/>
            <p14:sldId id="341"/>
            <p14:sldId id="386"/>
            <p14:sldId id="387"/>
            <p14:sldId id="388"/>
            <p14:sldId id="340"/>
            <p14:sldId id="381"/>
            <p14:sldId id="377"/>
            <p14:sldId id="343"/>
            <p14:sldId id="344"/>
            <p14:sldId id="347"/>
            <p14:sldId id="348"/>
            <p14:sldId id="349"/>
            <p14:sldId id="350"/>
            <p14:sldId id="351"/>
            <p14:sldId id="352"/>
            <p14:sldId id="372"/>
            <p14:sldId id="373"/>
            <p14:sldId id="3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718" autoAdjust="0"/>
  </p:normalViewPr>
  <p:slideViewPr>
    <p:cSldViewPr snapToGrid="0">
      <p:cViewPr varScale="1">
        <p:scale>
          <a:sx n="116" d="100"/>
          <a:sy n="116" d="100"/>
        </p:scale>
        <p:origin x="677" y="72"/>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8096ED-5E68-4B44-B253-74A6B23E0D75}" type="datetimeFigureOut">
              <a:rPr lang="cs-CZ" smtClean="0"/>
              <a:t>06.05.2024</a:t>
            </a:fld>
            <a:endParaRPr lang="cs-C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049CD6-A172-4B8B-A1E7-6B85C1C77C42}" type="slidenum">
              <a:rPr lang="cs-CZ" smtClean="0"/>
              <a:t>‹#›</a:t>
            </a:fld>
            <a:endParaRPr lang="cs-CZ"/>
          </a:p>
        </p:txBody>
      </p:sp>
    </p:spTree>
    <p:extLst>
      <p:ext uri="{BB962C8B-B14F-4D97-AF65-F5344CB8AC3E}">
        <p14:creationId xmlns:p14="http://schemas.microsoft.com/office/powerpoint/2010/main" val="38517924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cs-CZ" dirty="0"/>
          </a:p>
        </p:txBody>
      </p:sp>
      <p:sp>
        <p:nvSpPr>
          <p:cNvPr id="4" name="Slide Number Placeholder 3"/>
          <p:cNvSpPr>
            <a:spLocks noGrp="1"/>
          </p:cNvSpPr>
          <p:nvPr>
            <p:ph type="sldNum" sz="quarter" idx="5"/>
          </p:nvPr>
        </p:nvSpPr>
        <p:spPr/>
        <p:txBody>
          <a:bodyPr/>
          <a:lstStyle/>
          <a:p>
            <a:fld id="{AE049CD6-A172-4B8B-A1E7-6B85C1C77C42}" type="slidenum">
              <a:rPr lang="cs-CZ" smtClean="0"/>
              <a:t>1</a:t>
            </a:fld>
            <a:endParaRPr lang="cs-CZ"/>
          </a:p>
        </p:txBody>
      </p:sp>
    </p:spTree>
    <p:extLst>
      <p:ext uri="{BB962C8B-B14F-4D97-AF65-F5344CB8AC3E}">
        <p14:creationId xmlns:p14="http://schemas.microsoft.com/office/powerpoint/2010/main" val="19102901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10</a:t>
            </a:fld>
            <a:endParaRPr lang="cs-CZ"/>
          </a:p>
        </p:txBody>
      </p:sp>
    </p:spTree>
    <p:extLst>
      <p:ext uri="{BB962C8B-B14F-4D97-AF65-F5344CB8AC3E}">
        <p14:creationId xmlns:p14="http://schemas.microsoft.com/office/powerpoint/2010/main" val="32376001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r>
              <a:rPr lang="cs-CZ" sz="1200" b="0" i="0" u="none" strike="noStrike" kern="1200" baseline="0" dirty="0">
                <a:solidFill>
                  <a:schemeClr val="tx1"/>
                </a:solidFill>
                <a:latin typeface="+mn-lt"/>
                <a:ea typeface="+mn-ea"/>
                <a:cs typeface="+mn-cs"/>
                <a:sym typeface="Wingdings" panose="05000000000000000000" pitchFamily="2" charset="2"/>
              </a:rPr>
              <a:t>Grindr</a:t>
            </a:r>
          </a:p>
        </p:txBody>
      </p:sp>
      <p:sp>
        <p:nvSpPr>
          <p:cNvPr id="4" name="Slide Number Placeholder 3"/>
          <p:cNvSpPr>
            <a:spLocks noGrp="1"/>
          </p:cNvSpPr>
          <p:nvPr>
            <p:ph type="sldNum" sz="quarter" idx="5"/>
          </p:nvPr>
        </p:nvSpPr>
        <p:spPr/>
        <p:txBody>
          <a:bodyPr/>
          <a:lstStyle/>
          <a:p>
            <a:fld id="{AE049CD6-A172-4B8B-A1E7-6B85C1C77C42}" type="slidenum">
              <a:rPr lang="cs-CZ" smtClean="0"/>
              <a:t>11</a:t>
            </a:fld>
            <a:endParaRPr lang="cs-CZ"/>
          </a:p>
        </p:txBody>
      </p:sp>
    </p:spTree>
    <p:extLst>
      <p:ext uri="{BB962C8B-B14F-4D97-AF65-F5344CB8AC3E}">
        <p14:creationId xmlns:p14="http://schemas.microsoft.com/office/powerpoint/2010/main" val="5978925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12</a:t>
            </a:fld>
            <a:endParaRPr lang="cs-CZ"/>
          </a:p>
        </p:txBody>
      </p:sp>
    </p:spTree>
    <p:extLst>
      <p:ext uri="{BB962C8B-B14F-4D97-AF65-F5344CB8AC3E}">
        <p14:creationId xmlns:p14="http://schemas.microsoft.com/office/powerpoint/2010/main" val="6014399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13</a:t>
            </a:fld>
            <a:endParaRPr lang="cs-CZ"/>
          </a:p>
        </p:txBody>
      </p:sp>
    </p:spTree>
    <p:extLst>
      <p:ext uri="{BB962C8B-B14F-4D97-AF65-F5344CB8AC3E}">
        <p14:creationId xmlns:p14="http://schemas.microsoft.com/office/powerpoint/2010/main" val="35974405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14</a:t>
            </a:fld>
            <a:endParaRPr lang="cs-CZ"/>
          </a:p>
        </p:txBody>
      </p:sp>
    </p:spTree>
    <p:extLst>
      <p:ext uri="{BB962C8B-B14F-4D97-AF65-F5344CB8AC3E}">
        <p14:creationId xmlns:p14="http://schemas.microsoft.com/office/powerpoint/2010/main" val="17054795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15</a:t>
            </a:fld>
            <a:endParaRPr lang="cs-CZ"/>
          </a:p>
        </p:txBody>
      </p:sp>
    </p:spTree>
    <p:extLst>
      <p:ext uri="{BB962C8B-B14F-4D97-AF65-F5344CB8AC3E}">
        <p14:creationId xmlns:p14="http://schemas.microsoft.com/office/powerpoint/2010/main" val="2260865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16</a:t>
            </a:fld>
            <a:endParaRPr lang="cs-CZ"/>
          </a:p>
        </p:txBody>
      </p:sp>
    </p:spTree>
    <p:extLst>
      <p:ext uri="{BB962C8B-B14F-4D97-AF65-F5344CB8AC3E}">
        <p14:creationId xmlns:p14="http://schemas.microsoft.com/office/powerpoint/2010/main" val="12134808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17</a:t>
            </a:fld>
            <a:endParaRPr lang="cs-CZ"/>
          </a:p>
        </p:txBody>
      </p:sp>
    </p:spTree>
    <p:extLst>
      <p:ext uri="{BB962C8B-B14F-4D97-AF65-F5344CB8AC3E}">
        <p14:creationId xmlns:p14="http://schemas.microsoft.com/office/powerpoint/2010/main" val="22826102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18</a:t>
            </a:fld>
            <a:endParaRPr lang="cs-CZ"/>
          </a:p>
        </p:txBody>
      </p:sp>
    </p:spTree>
    <p:extLst>
      <p:ext uri="{BB962C8B-B14F-4D97-AF65-F5344CB8AC3E}">
        <p14:creationId xmlns:p14="http://schemas.microsoft.com/office/powerpoint/2010/main" val="18319042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19</a:t>
            </a:fld>
            <a:endParaRPr lang="cs-CZ"/>
          </a:p>
        </p:txBody>
      </p:sp>
    </p:spTree>
    <p:extLst>
      <p:ext uri="{BB962C8B-B14F-4D97-AF65-F5344CB8AC3E}">
        <p14:creationId xmlns:p14="http://schemas.microsoft.com/office/powerpoint/2010/main" val="28699221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2</a:t>
            </a:fld>
            <a:endParaRPr lang="cs-CZ"/>
          </a:p>
        </p:txBody>
      </p:sp>
    </p:spTree>
    <p:extLst>
      <p:ext uri="{BB962C8B-B14F-4D97-AF65-F5344CB8AC3E}">
        <p14:creationId xmlns:p14="http://schemas.microsoft.com/office/powerpoint/2010/main" val="11880793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20</a:t>
            </a:fld>
            <a:endParaRPr lang="cs-CZ"/>
          </a:p>
        </p:txBody>
      </p:sp>
    </p:spTree>
    <p:extLst>
      <p:ext uri="{BB962C8B-B14F-4D97-AF65-F5344CB8AC3E}">
        <p14:creationId xmlns:p14="http://schemas.microsoft.com/office/powerpoint/2010/main" val="32055985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21</a:t>
            </a:fld>
            <a:endParaRPr lang="cs-CZ"/>
          </a:p>
        </p:txBody>
      </p:sp>
    </p:spTree>
    <p:extLst>
      <p:ext uri="{BB962C8B-B14F-4D97-AF65-F5344CB8AC3E}">
        <p14:creationId xmlns:p14="http://schemas.microsoft.com/office/powerpoint/2010/main" val="26500569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22</a:t>
            </a:fld>
            <a:endParaRPr lang="cs-CZ"/>
          </a:p>
        </p:txBody>
      </p:sp>
    </p:spTree>
    <p:extLst>
      <p:ext uri="{BB962C8B-B14F-4D97-AF65-F5344CB8AC3E}">
        <p14:creationId xmlns:p14="http://schemas.microsoft.com/office/powerpoint/2010/main" val="13971617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23</a:t>
            </a:fld>
            <a:endParaRPr lang="cs-CZ"/>
          </a:p>
        </p:txBody>
      </p:sp>
    </p:spTree>
    <p:extLst>
      <p:ext uri="{BB962C8B-B14F-4D97-AF65-F5344CB8AC3E}">
        <p14:creationId xmlns:p14="http://schemas.microsoft.com/office/powerpoint/2010/main" val="8227013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24</a:t>
            </a:fld>
            <a:endParaRPr lang="cs-CZ"/>
          </a:p>
        </p:txBody>
      </p:sp>
    </p:spTree>
    <p:extLst>
      <p:ext uri="{BB962C8B-B14F-4D97-AF65-F5344CB8AC3E}">
        <p14:creationId xmlns:p14="http://schemas.microsoft.com/office/powerpoint/2010/main" val="9427648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25</a:t>
            </a:fld>
            <a:endParaRPr lang="cs-CZ"/>
          </a:p>
        </p:txBody>
      </p:sp>
    </p:spTree>
    <p:extLst>
      <p:ext uri="{BB962C8B-B14F-4D97-AF65-F5344CB8AC3E}">
        <p14:creationId xmlns:p14="http://schemas.microsoft.com/office/powerpoint/2010/main" val="37064199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26</a:t>
            </a:fld>
            <a:endParaRPr lang="cs-CZ"/>
          </a:p>
        </p:txBody>
      </p:sp>
    </p:spTree>
    <p:extLst>
      <p:ext uri="{BB962C8B-B14F-4D97-AF65-F5344CB8AC3E}">
        <p14:creationId xmlns:p14="http://schemas.microsoft.com/office/powerpoint/2010/main" val="34094767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27</a:t>
            </a:fld>
            <a:endParaRPr lang="cs-CZ"/>
          </a:p>
        </p:txBody>
      </p:sp>
    </p:spTree>
    <p:extLst>
      <p:ext uri="{BB962C8B-B14F-4D97-AF65-F5344CB8AC3E}">
        <p14:creationId xmlns:p14="http://schemas.microsoft.com/office/powerpoint/2010/main" val="23068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28</a:t>
            </a:fld>
            <a:endParaRPr lang="cs-CZ"/>
          </a:p>
        </p:txBody>
      </p:sp>
    </p:spTree>
    <p:extLst>
      <p:ext uri="{BB962C8B-B14F-4D97-AF65-F5344CB8AC3E}">
        <p14:creationId xmlns:p14="http://schemas.microsoft.com/office/powerpoint/2010/main" val="20702877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29</a:t>
            </a:fld>
            <a:endParaRPr lang="cs-CZ"/>
          </a:p>
        </p:txBody>
      </p:sp>
    </p:spTree>
    <p:extLst>
      <p:ext uri="{BB962C8B-B14F-4D97-AF65-F5344CB8AC3E}">
        <p14:creationId xmlns:p14="http://schemas.microsoft.com/office/powerpoint/2010/main" val="23620181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3</a:t>
            </a:fld>
            <a:endParaRPr lang="cs-CZ"/>
          </a:p>
        </p:txBody>
      </p:sp>
    </p:spTree>
    <p:extLst>
      <p:ext uri="{BB962C8B-B14F-4D97-AF65-F5344CB8AC3E}">
        <p14:creationId xmlns:p14="http://schemas.microsoft.com/office/powerpoint/2010/main" val="15215910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30</a:t>
            </a:fld>
            <a:endParaRPr lang="cs-CZ"/>
          </a:p>
        </p:txBody>
      </p:sp>
    </p:spTree>
    <p:extLst>
      <p:ext uri="{BB962C8B-B14F-4D97-AF65-F5344CB8AC3E}">
        <p14:creationId xmlns:p14="http://schemas.microsoft.com/office/powerpoint/2010/main" val="42518104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31</a:t>
            </a:fld>
            <a:endParaRPr lang="cs-CZ"/>
          </a:p>
        </p:txBody>
      </p:sp>
    </p:spTree>
    <p:extLst>
      <p:ext uri="{BB962C8B-B14F-4D97-AF65-F5344CB8AC3E}">
        <p14:creationId xmlns:p14="http://schemas.microsoft.com/office/powerpoint/2010/main" val="31663489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32</a:t>
            </a:fld>
            <a:endParaRPr lang="cs-CZ"/>
          </a:p>
        </p:txBody>
      </p:sp>
    </p:spTree>
    <p:extLst>
      <p:ext uri="{BB962C8B-B14F-4D97-AF65-F5344CB8AC3E}">
        <p14:creationId xmlns:p14="http://schemas.microsoft.com/office/powerpoint/2010/main" val="33073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33</a:t>
            </a:fld>
            <a:endParaRPr lang="cs-CZ"/>
          </a:p>
        </p:txBody>
      </p:sp>
    </p:spTree>
    <p:extLst>
      <p:ext uri="{BB962C8B-B14F-4D97-AF65-F5344CB8AC3E}">
        <p14:creationId xmlns:p14="http://schemas.microsoft.com/office/powerpoint/2010/main" val="9218302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34</a:t>
            </a:fld>
            <a:endParaRPr lang="cs-CZ"/>
          </a:p>
        </p:txBody>
      </p:sp>
    </p:spTree>
    <p:extLst>
      <p:ext uri="{BB962C8B-B14F-4D97-AF65-F5344CB8AC3E}">
        <p14:creationId xmlns:p14="http://schemas.microsoft.com/office/powerpoint/2010/main" val="19462257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35</a:t>
            </a:fld>
            <a:endParaRPr lang="cs-CZ"/>
          </a:p>
        </p:txBody>
      </p:sp>
    </p:spTree>
    <p:extLst>
      <p:ext uri="{BB962C8B-B14F-4D97-AF65-F5344CB8AC3E}">
        <p14:creationId xmlns:p14="http://schemas.microsoft.com/office/powerpoint/2010/main" val="20129915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36</a:t>
            </a:fld>
            <a:endParaRPr lang="cs-CZ"/>
          </a:p>
        </p:txBody>
      </p:sp>
    </p:spTree>
    <p:extLst>
      <p:ext uri="{BB962C8B-B14F-4D97-AF65-F5344CB8AC3E}">
        <p14:creationId xmlns:p14="http://schemas.microsoft.com/office/powerpoint/2010/main" val="24023800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37</a:t>
            </a:fld>
            <a:endParaRPr lang="cs-CZ"/>
          </a:p>
        </p:txBody>
      </p:sp>
    </p:spTree>
    <p:extLst>
      <p:ext uri="{BB962C8B-B14F-4D97-AF65-F5344CB8AC3E}">
        <p14:creationId xmlns:p14="http://schemas.microsoft.com/office/powerpoint/2010/main" val="8645963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38</a:t>
            </a:fld>
            <a:endParaRPr lang="cs-CZ"/>
          </a:p>
        </p:txBody>
      </p:sp>
    </p:spTree>
    <p:extLst>
      <p:ext uri="{BB962C8B-B14F-4D97-AF65-F5344CB8AC3E}">
        <p14:creationId xmlns:p14="http://schemas.microsoft.com/office/powerpoint/2010/main" val="31274380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39</a:t>
            </a:fld>
            <a:endParaRPr lang="cs-CZ"/>
          </a:p>
        </p:txBody>
      </p:sp>
    </p:spTree>
    <p:extLst>
      <p:ext uri="{BB962C8B-B14F-4D97-AF65-F5344CB8AC3E}">
        <p14:creationId xmlns:p14="http://schemas.microsoft.com/office/powerpoint/2010/main" val="2981344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4</a:t>
            </a:fld>
            <a:endParaRPr lang="cs-CZ"/>
          </a:p>
        </p:txBody>
      </p:sp>
    </p:spTree>
    <p:extLst>
      <p:ext uri="{BB962C8B-B14F-4D97-AF65-F5344CB8AC3E}">
        <p14:creationId xmlns:p14="http://schemas.microsoft.com/office/powerpoint/2010/main" val="32800679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40</a:t>
            </a:fld>
            <a:endParaRPr lang="cs-CZ"/>
          </a:p>
        </p:txBody>
      </p:sp>
    </p:spTree>
    <p:extLst>
      <p:ext uri="{BB962C8B-B14F-4D97-AF65-F5344CB8AC3E}">
        <p14:creationId xmlns:p14="http://schemas.microsoft.com/office/powerpoint/2010/main" val="10321344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41</a:t>
            </a:fld>
            <a:endParaRPr lang="cs-CZ"/>
          </a:p>
        </p:txBody>
      </p:sp>
    </p:spTree>
    <p:extLst>
      <p:ext uri="{BB962C8B-B14F-4D97-AF65-F5344CB8AC3E}">
        <p14:creationId xmlns:p14="http://schemas.microsoft.com/office/powerpoint/2010/main" val="19313748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42</a:t>
            </a:fld>
            <a:endParaRPr lang="cs-CZ"/>
          </a:p>
        </p:txBody>
      </p:sp>
    </p:spTree>
    <p:extLst>
      <p:ext uri="{BB962C8B-B14F-4D97-AF65-F5344CB8AC3E}">
        <p14:creationId xmlns:p14="http://schemas.microsoft.com/office/powerpoint/2010/main" val="16928275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43</a:t>
            </a:fld>
            <a:endParaRPr lang="cs-CZ"/>
          </a:p>
        </p:txBody>
      </p:sp>
    </p:spTree>
    <p:extLst>
      <p:ext uri="{BB962C8B-B14F-4D97-AF65-F5344CB8AC3E}">
        <p14:creationId xmlns:p14="http://schemas.microsoft.com/office/powerpoint/2010/main" val="26682259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44</a:t>
            </a:fld>
            <a:endParaRPr lang="cs-CZ"/>
          </a:p>
        </p:txBody>
      </p:sp>
    </p:spTree>
    <p:extLst>
      <p:ext uri="{BB962C8B-B14F-4D97-AF65-F5344CB8AC3E}">
        <p14:creationId xmlns:p14="http://schemas.microsoft.com/office/powerpoint/2010/main" val="39673040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45</a:t>
            </a:fld>
            <a:endParaRPr lang="cs-CZ"/>
          </a:p>
        </p:txBody>
      </p:sp>
    </p:spTree>
    <p:extLst>
      <p:ext uri="{BB962C8B-B14F-4D97-AF65-F5344CB8AC3E}">
        <p14:creationId xmlns:p14="http://schemas.microsoft.com/office/powerpoint/2010/main" val="34076384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46</a:t>
            </a:fld>
            <a:endParaRPr lang="cs-CZ"/>
          </a:p>
        </p:txBody>
      </p:sp>
    </p:spTree>
    <p:extLst>
      <p:ext uri="{BB962C8B-B14F-4D97-AF65-F5344CB8AC3E}">
        <p14:creationId xmlns:p14="http://schemas.microsoft.com/office/powerpoint/2010/main" val="31367626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47</a:t>
            </a:fld>
            <a:endParaRPr lang="cs-CZ"/>
          </a:p>
        </p:txBody>
      </p:sp>
    </p:spTree>
    <p:extLst>
      <p:ext uri="{BB962C8B-B14F-4D97-AF65-F5344CB8AC3E}">
        <p14:creationId xmlns:p14="http://schemas.microsoft.com/office/powerpoint/2010/main" val="23516943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48</a:t>
            </a:fld>
            <a:endParaRPr lang="cs-CZ"/>
          </a:p>
        </p:txBody>
      </p:sp>
    </p:spTree>
    <p:extLst>
      <p:ext uri="{BB962C8B-B14F-4D97-AF65-F5344CB8AC3E}">
        <p14:creationId xmlns:p14="http://schemas.microsoft.com/office/powerpoint/2010/main" val="14174716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49</a:t>
            </a:fld>
            <a:endParaRPr lang="cs-CZ"/>
          </a:p>
        </p:txBody>
      </p:sp>
    </p:spTree>
    <p:extLst>
      <p:ext uri="{BB962C8B-B14F-4D97-AF65-F5344CB8AC3E}">
        <p14:creationId xmlns:p14="http://schemas.microsoft.com/office/powerpoint/2010/main" val="1247343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5</a:t>
            </a:fld>
            <a:endParaRPr lang="cs-CZ"/>
          </a:p>
        </p:txBody>
      </p:sp>
    </p:spTree>
    <p:extLst>
      <p:ext uri="{BB962C8B-B14F-4D97-AF65-F5344CB8AC3E}">
        <p14:creationId xmlns:p14="http://schemas.microsoft.com/office/powerpoint/2010/main" val="32882793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50</a:t>
            </a:fld>
            <a:endParaRPr lang="cs-CZ"/>
          </a:p>
        </p:txBody>
      </p:sp>
    </p:spTree>
    <p:extLst>
      <p:ext uri="{BB962C8B-B14F-4D97-AF65-F5344CB8AC3E}">
        <p14:creationId xmlns:p14="http://schemas.microsoft.com/office/powerpoint/2010/main" val="1849276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51</a:t>
            </a:fld>
            <a:endParaRPr lang="cs-CZ"/>
          </a:p>
        </p:txBody>
      </p:sp>
    </p:spTree>
    <p:extLst>
      <p:ext uri="{BB962C8B-B14F-4D97-AF65-F5344CB8AC3E}">
        <p14:creationId xmlns:p14="http://schemas.microsoft.com/office/powerpoint/2010/main" val="10371456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52</a:t>
            </a:fld>
            <a:endParaRPr lang="cs-CZ"/>
          </a:p>
        </p:txBody>
      </p:sp>
    </p:spTree>
    <p:extLst>
      <p:ext uri="{BB962C8B-B14F-4D97-AF65-F5344CB8AC3E}">
        <p14:creationId xmlns:p14="http://schemas.microsoft.com/office/powerpoint/2010/main" val="18410308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53</a:t>
            </a:fld>
            <a:endParaRPr lang="cs-CZ"/>
          </a:p>
        </p:txBody>
      </p:sp>
    </p:spTree>
    <p:extLst>
      <p:ext uri="{BB962C8B-B14F-4D97-AF65-F5344CB8AC3E}">
        <p14:creationId xmlns:p14="http://schemas.microsoft.com/office/powerpoint/2010/main" val="26501737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54</a:t>
            </a:fld>
            <a:endParaRPr lang="cs-CZ"/>
          </a:p>
        </p:txBody>
      </p:sp>
    </p:spTree>
    <p:extLst>
      <p:ext uri="{BB962C8B-B14F-4D97-AF65-F5344CB8AC3E}">
        <p14:creationId xmlns:p14="http://schemas.microsoft.com/office/powerpoint/2010/main" val="25329687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55</a:t>
            </a:fld>
            <a:endParaRPr lang="cs-CZ"/>
          </a:p>
        </p:txBody>
      </p:sp>
    </p:spTree>
    <p:extLst>
      <p:ext uri="{BB962C8B-B14F-4D97-AF65-F5344CB8AC3E}">
        <p14:creationId xmlns:p14="http://schemas.microsoft.com/office/powerpoint/2010/main" val="28340212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56</a:t>
            </a:fld>
            <a:endParaRPr lang="cs-CZ"/>
          </a:p>
        </p:txBody>
      </p:sp>
    </p:spTree>
    <p:extLst>
      <p:ext uri="{BB962C8B-B14F-4D97-AF65-F5344CB8AC3E}">
        <p14:creationId xmlns:p14="http://schemas.microsoft.com/office/powerpoint/2010/main" val="10578225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57</a:t>
            </a:fld>
            <a:endParaRPr lang="cs-CZ"/>
          </a:p>
        </p:txBody>
      </p:sp>
    </p:spTree>
    <p:extLst>
      <p:ext uri="{BB962C8B-B14F-4D97-AF65-F5344CB8AC3E}">
        <p14:creationId xmlns:p14="http://schemas.microsoft.com/office/powerpoint/2010/main" val="336873729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58</a:t>
            </a:fld>
            <a:endParaRPr lang="cs-CZ"/>
          </a:p>
        </p:txBody>
      </p:sp>
    </p:spTree>
    <p:extLst>
      <p:ext uri="{BB962C8B-B14F-4D97-AF65-F5344CB8AC3E}">
        <p14:creationId xmlns:p14="http://schemas.microsoft.com/office/powerpoint/2010/main" val="30868917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US"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59</a:t>
            </a:fld>
            <a:endParaRPr lang="cs-CZ"/>
          </a:p>
        </p:txBody>
      </p:sp>
    </p:spTree>
    <p:extLst>
      <p:ext uri="{BB962C8B-B14F-4D97-AF65-F5344CB8AC3E}">
        <p14:creationId xmlns:p14="http://schemas.microsoft.com/office/powerpoint/2010/main" val="2800102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6</a:t>
            </a:fld>
            <a:endParaRPr lang="cs-CZ"/>
          </a:p>
        </p:txBody>
      </p:sp>
    </p:spTree>
    <p:extLst>
      <p:ext uri="{BB962C8B-B14F-4D97-AF65-F5344CB8AC3E}">
        <p14:creationId xmlns:p14="http://schemas.microsoft.com/office/powerpoint/2010/main" val="2199718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7</a:t>
            </a:fld>
            <a:endParaRPr lang="cs-CZ"/>
          </a:p>
        </p:txBody>
      </p:sp>
    </p:spTree>
    <p:extLst>
      <p:ext uri="{BB962C8B-B14F-4D97-AF65-F5344CB8AC3E}">
        <p14:creationId xmlns:p14="http://schemas.microsoft.com/office/powerpoint/2010/main" val="2856983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8</a:t>
            </a:fld>
            <a:endParaRPr lang="cs-CZ"/>
          </a:p>
        </p:txBody>
      </p:sp>
    </p:spTree>
    <p:extLst>
      <p:ext uri="{BB962C8B-B14F-4D97-AF65-F5344CB8AC3E}">
        <p14:creationId xmlns:p14="http://schemas.microsoft.com/office/powerpoint/2010/main" val="2340086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 typeface="Arial" panose="020B0604020202020204" pitchFamily="34" charset="0"/>
              <a:buChar char="•"/>
            </a:pPr>
            <a:endParaRPr lang="cs-CZ" sz="1200" b="0" i="0" u="none" strike="noStrike" kern="1200" baseline="0" dirty="0">
              <a:solidFill>
                <a:schemeClr val="tx1"/>
              </a:solidFill>
              <a:latin typeface="+mn-lt"/>
              <a:ea typeface="+mn-ea"/>
              <a:cs typeface="+mn-cs"/>
              <a:sym typeface="Wingdings" panose="05000000000000000000" pitchFamily="2" charset="2"/>
            </a:endParaRPr>
          </a:p>
        </p:txBody>
      </p:sp>
      <p:sp>
        <p:nvSpPr>
          <p:cNvPr id="4" name="Slide Number Placeholder 3"/>
          <p:cNvSpPr>
            <a:spLocks noGrp="1"/>
          </p:cNvSpPr>
          <p:nvPr>
            <p:ph type="sldNum" sz="quarter" idx="5"/>
          </p:nvPr>
        </p:nvSpPr>
        <p:spPr/>
        <p:txBody>
          <a:bodyPr/>
          <a:lstStyle/>
          <a:p>
            <a:fld id="{AE049CD6-A172-4B8B-A1E7-6B85C1C77C42}" type="slidenum">
              <a:rPr lang="cs-CZ" smtClean="0"/>
              <a:t>9</a:t>
            </a:fld>
            <a:endParaRPr lang="cs-CZ"/>
          </a:p>
        </p:txBody>
      </p:sp>
    </p:spTree>
    <p:extLst>
      <p:ext uri="{BB962C8B-B14F-4D97-AF65-F5344CB8AC3E}">
        <p14:creationId xmlns:p14="http://schemas.microsoft.com/office/powerpoint/2010/main" val="237960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9DFFA-9D1A-4330-9951-DABB34E567E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cs-CZ"/>
          </a:p>
        </p:txBody>
      </p:sp>
      <p:sp>
        <p:nvSpPr>
          <p:cNvPr id="3" name="Subtitle 2">
            <a:extLst>
              <a:ext uri="{FF2B5EF4-FFF2-40B4-BE49-F238E27FC236}">
                <a16:creationId xmlns:a16="http://schemas.microsoft.com/office/drawing/2014/main" id="{06E65521-16B0-4F66-85F0-55D42A5E00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cs-CZ"/>
          </a:p>
        </p:txBody>
      </p:sp>
      <p:sp>
        <p:nvSpPr>
          <p:cNvPr id="4" name="Date Placeholder 3">
            <a:extLst>
              <a:ext uri="{FF2B5EF4-FFF2-40B4-BE49-F238E27FC236}">
                <a16:creationId xmlns:a16="http://schemas.microsoft.com/office/drawing/2014/main" id="{5F082AD5-04ED-471E-BA7C-4831E873237F}"/>
              </a:ext>
            </a:extLst>
          </p:cNvPr>
          <p:cNvSpPr>
            <a:spLocks noGrp="1"/>
          </p:cNvSpPr>
          <p:nvPr>
            <p:ph type="dt" sz="half" idx="10"/>
          </p:nvPr>
        </p:nvSpPr>
        <p:spPr/>
        <p:txBody>
          <a:bodyPr/>
          <a:lstStyle/>
          <a:p>
            <a:fld id="{86481774-1402-4776-8C6D-221A2E9FF79D}" type="datetimeFigureOut">
              <a:rPr lang="cs-CZ" smtClean="0"/>
              <a:t>06.05.2024</a:t>
            </a:fld>
            <a:endParaRPr lang="cs-CZ"/>
          </a:p>
        </p:txBody>
      </p:sp>
      <p:sp>
        <p:nvSpPr>
          <p:cNvPr id="5" name="Footer Placeholder 4">
            <a:extLst>
              <a:ext uri="{FF2B5EF4-FFF2-40B4-BE49-F238E27FC236}">
                <a16:creationId xmlns:a16="http://schemas.microsoft.com/office/drawing/2014/main" id="{231FB8B4-C700-41F0-B6C9-812096348B80}"/>
              </a:ext>
            </a:extLst>
          </p:cNvPr>
          <p:cNvSpPr>
            <a:spLocks noGrp="1"/>
          </p:cNvSpPr>
          <p:nvPr>
            <p:ph type="ftr" sz="quarter" idx="11"/>
          </p:nvPr>
        </p:nvSpPr>
        <p:spPr/>
        <p:txBody>
          <a:bodyPr/>
          <a:lstStyle/>
          <a:p>
            <a:endParaRPr lang="cs-CZ"/>
          </a:p>
        </p:txBody>
      </p:sp>
      <p:sp>
        <p:nvSpPr>
          <p:cNvPr id="6" name="Slide Number Placeholder 5">
            <a:extLst>
              <a:ext uri="{FF2B5EF4-FFF2-40B4-BE49-F238E27FC236}">
                <a16:creationId xmlns:a16="http://schemas.microsoft.com/office/drawing/2014/main" id="{A86035A5-31DA-4BA6-9CCE-322B6A0E83EF}"/>
              </a:ext>
            </a:extLst>
          </p:cNvPr>
          <p:cNvSpPr>
            <a:spLocks noGrp="1"/>
          </p:cNvSpPr>
          <p:nvPr>
            <p:ph type="sldNum" sz="quarter" idx="12"/>
          </p:nvPr>
        </p:nvSpPr>
        <p:spPr/>
        <p:txBody>
          <a:bodyPr/>
          <a:lstStyle/>
          <a:p>
            <a:fld id="{0302B88A-0953-46DE-8FC8-78BBA31B38BB}" type="slidenum">
              <a:rPr lang="cs-CZ" smtClean="0"/>
              <a:t>‹#›</a:t>
            </a:fld>
            <a:endParaRPr lang="cs-CZ"/>
          </a:p>
        </p:txBody>
      </p:sp>
    </p:spTree>
    <p:extLst>
      <p:ext uri="{BB962C8B-B14F-4D97-AF65-F5344CB8AC3E}">
        <p14:creationId xmlns:p14="http://schemas.microsoft.com/office/powerpoint/2010/main" val="42811602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E0CEF-4875-499E-9120-985CD1D53A34}"/>
              </a:ext>
            </a:extLst>
          </p:cNvPr>
          <p:cNvSpPr>
            <a:spLocks noGrp="1"/>
          </p:cNvSpPr>
          <p:nvPr>
            <p:ph type="title"/>
          </p:nvPr>
        </p:nvSpPr>
        <p:spPr/>
        <p:txBody>
          <a:bodyPr/>
          <a:lstStyle/>
          <a:p>
            <a:r>
              <a:rPr lang="en-US"/>
              <a:t>Click to edit Master title style</a:t>
            </a:r>
            <a:endParaRPr lang="cs-CZ"/>
          </a:p>
        </p:txBody>
      </p:sp>
      <p:sp>
        <p:nvSpPr>
          <p:cNvPr id="3" name="Vertical Text Placeholder 2">
            <a:extLst>
              <a:ext uri="{FF2B5EF4-FFF2-40B4-BE49-F238E27FC236}">
                <a16:creationId xmlns:a16="http://schemas.microsoft.com/office/drawing/2014/main" id="{3F419E50-C9C8-443C-97D9-20562449DF3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Date Placeholder 3">
            <a:extLst>
              <a:ext uri="{FF2B5EF4-FFF2-40B4-BE49-F238E27FC236}">
                <a16:creationId xmlns:a16="http://schemas.microsoft.com/office/drawing/2014/main" id="{763576EF-C1DE-4C15-8D82-83A09EE55755}"/>
              </a:ext>
            </a:extLst>
          </p:cNvPr>
          <p:cNvSpPr>
            <a:spLocks noGrp="1"/>
          </p:cNvSpPr>
          <p:nvPr>
            <p:ph type="dt" sz="half" idx="10"/>
          </p:nvPr>
        </p:nvSpPr>
        <p:spPr/>
        <p:txBody>
          <a:bodyPr/>
          <a:lstStyle/>
          <a:p>
            <a:fld id="{86481774-1402-4776-8C6D-221A2E9FF79D}" type="datetimeFigureOut">
              <a:rPr lang="cs-CZ" smtClean="0"/>
              <a:t>06.05.2024</a:t>
            </a:fld>
            <a:endParaRPr lang="cs-CZ"/>
          </a:p>
        </p:txBody>
      </p:sp>
      <p:sp>
        <p:nvSpPr>
          <p:cNvPr id="5" name="Footer Placeholder 4">
            <a:extLst>
              <a:ext uri="{FF2B5EF4-FFF2-40B4-BE49-F238E27FC236}">
                <a16:creationId xmlns:a16="http://schemas.microsoft.com/office/drawing/2014/main" id="{D4B774C1-49C1-4545-8E2B-69D749A0C1BF}"/>
              </a:ext>
            </a:extLst>
          </p:cNvPr>
          <p:cNvSpPr>
            <a:spLocks noGrp="1"/>
          </p:cNvSpPr>
          <p:nvPr>
            <p:ph type="ftr" sz="quarter" idx="11"/>
          </p:nvPr>
        </p:nvSpPr>
        <p:spPr/>
        <p:txBody>
          <a:bodyPr/>
          <a:lstStyle/>
          <a:p>
            <a:endParaRPr lang="cs-CZ"/>
          </a:p>
        </p:txBody>
      </p:sp>
      <p:sp>
        <p:nvSpPr>
          <p:cNvPr id="6" name="Slide Number Placeholder 5">
            <a:extLst>
              <a:ext uri="{FF2B5EF4-FFF2-40B4-BE49-F238E27FC236}">
                <a16:creationId xmlns:a16="http://schemas.microsoft.com/office/drawing/2014/main" id="{1122F547-1856-45C3-B2A2-EB181B871321}"/>
              </a:ext>
            </a:extLst>
          </p:cNvPr>
          <p:cNvSpPr>
            <a:spLocks noGrp="1"/>
          </p:cNvSpPr>
          <p:nvPr>
            <p:ph type="sldNum" sz="quarter" idx="12"/>
          </p:nvPr>
        </p:nvSpPr>
        <p:spPr/>
        <p:txBody>
          <a:bodyPr/>
          <a:lstStyle/>
          <a:p>
            <a:fld id="{0302B88A-0953-46DE-8FC8-78BBA31B38BB}" type="slidenum">
              <a:rPr lang="cs-CZ" smtClean="0"/>
              <a:t>‹#›</a:t>
            </a:fld>
            <a:endParaRPr lang="cs-CZ"/>
          </a:p>
        </p:txBody>
      </p:sp>
    </p:spTree>
    <p:extLst>
      <p:ext uri="{BB962C8B-B14F-4D97-AF65-F5344CB8AC3E}">
        <p14:creationId xmlns:p14="http://schemas.microsoft.com/office/powerpoint/2010/main" val="614038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BDDA8F-D036-4768-A58A-A83B572D030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cs-CZ"/>
          </a:p>
        </p:txBody>
      </p:sp>
      <p:sp>
        <p:nvSpPr>
          <p:cNvPr id="3" name="Vertical Text Placeholder 2">
            <a:extLst>
              <a:ext uri="{FF2B5EF4-FFF2-40B4-BE49-F238E27FC236}">
                <a16:creationId xmlns:a16="http://schemas.microsoft.com/office/drawing/2014/main" id="{B56B8DB6-6C0A-4181-9F55-97CA06D9F37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Date Placeholder 3">
            <a:extLst>
              <a:ext uri="{FF2B5EF4-FFF2-40B4-BE49-F238E27FC236}">
                <a16:creationId xmlns:a16="http://schemas.microsoft.com/office/drawing/2014/main" id="{AE6EA626-0132-4015-B68A-1934D80B6E00}"/>
              </a:ext>
            </a:extLst>
          </p:cNvPr>
          <p:cNvSpPr>
            <a:spLocks noGrp="1"/>
          </p:cNvSpPr>
          <p:nvPr>
            <p:ph type="dt" sz="half" idx="10"/>
          </p:nvPr>
        </p:nvSpPr>
        <p:spPr/>
        <p:txBody>
          <a:bodyPr/>
          <a:lstStyle/>
          <a:p>
            <a:fld id="{86481774-1402-4776-8C6D-221A2E9FF79D}" type="datetimeFigureOut">
              <a:rPr lang="cs-CZ" smtClean="0"/>
              <a:t>06.05.2024</a:t>
            </a:fld>
            <a:endParaRPr lang="cs-CZ"/>
          </a:p>
        </p:txBody>
      </p:sp>
      <p:sp>
        <p:nvSpPr>
          <p:cNvPr id="5" name="Footer Placeholder 4">
            <a:extLst>
              <a:ext uri="{FF2B5EF4-FFF2-40B4-BE49-F238E27FC236}">
                <a16:creationId xmlns:a16="http://schemas.microsoft.com/office/drawing/2014/main" id="{0142E6CD-1987-4A46-B9DD-2026247B27B7}"/>
              </a:ext>
            </a:extLst>
          </p:cNvPr>
          <p:cNvSpPr>
            <a:spLocks noGrp="1"/>
          </p:cNvSpPr>
          <p:nvPr>
            <p:ph type="ftr" sz="quarter" idx="11"/>
          </p:nvPr>
        </p:nvSpPr>
        <p:spPr/>
        <p:txBody>
          <a:bodyPr/>
          <a:lstStyle/>
          <a:p>
            <a:endParaRPr lang="cs-CZ"/>
          </a:p>
        </p:txBody>
      </p:sp>
      <p:sp>
        <p:nvSpPr>
          <p:cNvPr id="6" name="Slide Number Placeholder 5">
            <a:extLst>
              <a:ext uri="{FF2B5EF4-FFF2-40B4-BE49-F238E27FC236}">
                <a16:creationId xmlns:a16="http://schemas.microsoft.com/office/drawing/2014/main" id="{738A1DD5-BBF3-4D55-A618-82E2710CEFAE}"/>
              </a:ext>
            </a:extLst>
          </p:cNvPr>
          <p:cNvSpPr>
            <a:spLocks noGrp="1"/>
          </p:cNvSpPr>
          <p:nvPr>
            <p:ph type="sldNum" sz="quarter" idx="12"/>
          </p:nvPr>
        </p:nvSpPr>
        <p:spPr/>
        <p:txBody>
          <a:bodyPr/>
          <a:lstStyle/>
          <a:p>
            <a:fld id="{0302B88A-0953-46DE-8FC8-78BBA31B38BB}" type="slidenum">
              <a:rPr lang="cs-CZ" smtClean="0"/>
              <a:t>‹#›</a:t>
            </a:fld>
            <a:endParaRPr lang="cs-CZ"/>
          </a:p>
        </p:txBody>
      </p:sp>
    </p:spTree>
    <p:extLst>
      <p:ext uri="{BB962C8B-B14F-4D97-AF65-F5344CB8AC3E}">
        <p14:creationId xmlns:p14="http://schemas.microsoft.com/office/powerpoint/2010/main" val="1441619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57B7E-6AAA-4A80-9A6D-14E274F14279}"/>
              </a:ext>
            </a:extLst>
          </p:cNvPr>
          <p:cNvSpPr>
            <a:spLocks noGrp="1"/>
          </p:cNvSpPr>
          <p:nvPr>
            <p:ph type="title"/>
          </p:nvPr>
        </p:nvSpPr>
        <p:spPr/>
        <p:txBody>
          <a:bodyPr/>
          <a:lstStyle/>
          <a:p>
            <a:r>
              <a:rPr lang="en-US"/>
              <a:t>Click to edit Master title style</a:t>
            </a:r>
            <a:endParaRPr lang="cs-CZ"/>
          </a:p>
        </p:txBody>
      </p:sp>
      <p:sp>
        <p:nvSpPr>
          <p:cNvPr id="3" name="Content Placeholder 2">
            <a:extLst>
              <a:ext uri="{FF2B5EF4-FFF2-40B4-BE49-F238E27FC236}">
                <a16:creationId xmlns:a16="http://schemas.microsoft.com/office/drawing/2014/main" id="{92A16BA5-7F07-4EDD-8D5D-A4E5BCAEC07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Date Placeholder 3">
            <a:extLst>
              <a:ext uri="{FF2B5EF4-FFF2-40B4-BE49-F238E27FC236}">
                <a16:creationId xmlns:a16="http://schemas.microsoft.com/office/drawing/2014/main" id="{DC40ACE5-EF65-45A8-84A7-282E1AC59746}"/>
              </a:ext>
            </a:extLst>
          </p:cNvPr>
          <p:cNvSpPr>
            <a:spLocks noGrp="1"/>
          </p:cNvSpPr>
          <p:nvPr>
            <p:ph type="dt" sz="half" idx="10"/>
          </p:nvPr>
        </p:nvSpPr>
        <p:spPr/>
        <p:txBody>
          <a:bodyPr/>
          <a:lstStyle/>
          <a:p>
            <a:fld id="{86481774-1402-4776-8C6D-221A2E9FF79D}" type="datetimeFigureOut">
              <a:rPr lang="cs-CZ" smtClean="0"/>
              <a:t>06.05.2024</a:t>
            </a:fld>
            <a:endParaRPr lang="cs-CZ"/>
          </a:p>
        </p:txBody>
      </p:sp>
      <p:sp>
        <p:nvSpPr>
          <p:cNvPr id="5" name="Footer Placeholder 4">
            <a:extLst>
              <a:ext uri="{FF2B5EF4-FFF2-40B4-BE49-F238E27FC236}">
                <a16:creationId xmlns:a16="http://schemas.microsoft.com/office/drawing/2014/main" id="{67E3C34B-188A-47A9-B4AD-8D8901E5BF6B}"/>
              </a:ext>
            </a:extLst>
          </p:cNvPr>
          <p:cNvSpPr>
            <a:spLocks noGrp="1"/>
          </p:cNvSpPr>
          <p:nvPr>
            <p:ph type="ftr" sz="quarter" idx="11"/>
          </p:nvPr>
        </p:nvSpPr>
        <p:spPr/>
        <p:txBody>
          <a:bodyPr/>
          <a:lstStyle/>
          <a:p>
            <a:endParaRPr lang="cs-CZ"/>
          </a:p>
        </p:txBody>
      </p:sp>
      <p:sp>
        <p:nvSpPr>
          <p:cNvPr id="6" name="Slide Number Placeholder 5">
            <a:extLst>
              <a:ext uri="{FF2B5EF4-FFF2-40B4-BE49-F238E27FC236}">
                <a16:creationId xmlns:a16="http://schemas.microsoft.com/office/drawing/2014/main" id="{17403D3A-D803-431B-A7F4-DEBBA450AAB5}"/>
              </a:ext>
            </a:extLst>
          </p:cNvPr>
          <p:cNvSpPr>
            <a:spLocks noGrp="1"/>
          </p:cNvSpPr>
          <p:nvPr>
            <p:ph type="sldNum" sz="quarter" idx="12"/>
          </p:nvPr>
        </p:nvSpPr>
        <p:spPr/>
        <p:txBody>
          <a:bodyPr/>
          <a:lstStyle/>
          <a:p>
            <a:fld id="{0302B88A-0953-46DE-8FC8-78BBA31B38BB}" type="slidenum">
              <a:rPr lang="cs-CZ" smtClean="0"/>
              <a:t>‹#›</a:t>
            </a:fld>
            <a:endParaRPr lang="cs-CZ"/>
          </a:p>
        </p:txBody>
      </p:sp>
    </p:spTree>
    <p:extLst>
      <p:ext uri="{BB962C8B-B14F-4D97-AF65-F5344CB8AC3E}">
        <p14:creationId xmlns:p14="http://schemas.microsoft.com/office/powerpoint/2010/main" val="27674118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81A82-D520-4E18-B991-88488A05E9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cs-CZ"/>
          </a:p>
        </p:txBody>
      </p:sp>
      <p:sp>
        <p:nvSpPr>
          <p:cNvPr id="3" name="Text Placeholder 2">
            <a:extLst>
              <a:ext uri="{FF2B5EF4-FFF2-40B4-BE49-F238E27FC236}">
                <a16:creationId xmlns:a16="http://schemas.microsoft.com/office/drawing/2014/main" id="{C80F221A-8039-40D8-8BF3-11AA38B897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680F197-00D2-4F2B-AEA7-23A8A7A0A8A3}"/>
              </a:ext>
            </a:extLst>
          </p:cNvPr>
          <p:cNvSpPr>
            <a:spLocks noGrp="1"/>
          </p:cNvSpPr>
          <p:nvPr>
            <p:ph type="dt" sz="half" idx="10"/>
          </p:nvPr>
        </p:nvSpPr>
        <p:spPr/>
        <p:txBody>
          <a:bodyPr/>
          <a:lstStyle/>
          <a:p>
            <a:fld id="{86481774-1402-4776-8C6D-221A2E9FF79D}" type="datetimeFigureOut">
              <a:rPr lang="cs-CZ" smtClean="0"/>
              <a:t>06.05.2024</a:t>
            </a:fld>
            <a:endParaRPr lang="cs-CZ"/>
          </a:p>
        </p:txBody>
      </p:sp>
      <p:sp>
        <p:nvSpPr>
          <p:cNvPr id="5" name="Footer Placeholder 4">
            <a:extLst>
              <a:ext uri="{FF2B5EF4-FFF2-40B4-BE49-F238E27FC236}">
                <a16:creationId xmlns:a16="http://schemas.microsoft.com/office/drawing/2014/main" id="{6B778409-D3FE-4151-9B6C-B1C5089FFE78}"/>
              </a:ext>
            </a:extLst>
          </p:cNvPr>
          <p:cNvSpPr>
            <a:spLocks noGrp="1"/>
          </p:cNvSpPr>
          <p:nvPr>
            <p:ph type="ftr" sz="quarter" idx="11"/>
          </p:nvPr>
        </p:nvSpPr>
        <p:spPr/>
        <p:txBody>
          <a:bodyPr/>
          <a:lstStyle/>
          <a:p>
            <a:endParaRPr lang="cs-CZ"/>
          </a:p>
        </p:txBody>
      </p:sp>
      <p:sp>
        <p:nvSpPr>
          <p:cNvPr id="6" name="Slide Number Placeholder 5">
            <a:extLst>
              <a:ext uri="{FF2B5EF4-FFF2-40B4-BE49-F238E27FC236}">
                <a16:creationId xmlns:a16="http://schemas.microsoft.com/office/drawing/2014/main" id="{9AFAEEB1-BE45-4B9E-A565-53593E3DF744}"/>
              </a:ext>
            </a:extLst>
          </p:cNvPr>
          <p:cNvSpPr>
            <a:spLocks noGrp="1"/>
          </p:cNvSpPr>
          <p:nvPr>
            <p:ph type="sldNum" sz="quarter" idx="12"/>
          </p:nvPr>
        </p:nvSpPr>
        <p:spPr/>
        <p:txBody>
          <a:bodyPr/>
          <a:lstStyle/>
          <a:p>
            <a:fld id="{0302B88A-0953-46DE-8FC8-78BBA31B38BB}" type="slidenum">
              <a:rPr lang="cs-CZ" smtClean="0"/>
              <a:t>‹#›</a:t>
            </a:fld>
            <a:endParaRPr lang="cs-CZ"/>
          </a:p>
        </p:txBody>
      </p:sp>
    </p:spTree>
    <p:extLst>
      <p:ext uri="{BB962C8B-B14F-4D97-AF65-F5344CB8AC3E}">
        <p14:creationId xmlns:p14="http://schemas.microsoft.com/office/powerpoint/2010/main" val="1443374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58EF5-FF45-415D-8D33-D1506B1D6BB5}"/>
              </a:ext>
            </a:extLst>
          </p:cNvPr>
          <p:cNvSpPr>
            <a:spLocks noGrp="1"/>
          </p:cNvSpPr>
          <p:nvPr>
            <p:ph type="title"/>
          </p:nvPr>
        </p:nvSpPr>
        <p:spPr/>
        <p:txBody>
          <a:bodyPr/>
          <a:lstStyle/>
          <a:p>
            <a:r>
              <a:rPr lang="en-US"/>
              <a:t>Click to edit Master title style</a:t>
            </a:r>
            <a:endParaRPr lang="cs-CZ"/>
          </a:p>
        </p:txBody>
      </p:sp>
      <p:sp>
        <p:nvSpPr>
          <p:cNvPr id="3" name="Content Placeholder 2">
            <a:extLst>
              <a:ext uri="{FF2B5EF4-FFF2-40B4-BE49-F238E27FC236}">
                <a16:creationId xmlns:a16="http://schemas.microsoft.com/office/drawing/2014/main" id="{40388C23-D079-493A-B732-EC264822DCC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Content Placeholder 3">
            <a:extLst>
              <a:ext uri="{FF2B5EF4-FFF2-40B4-BE49-F238E27FC236}">
                <a16:creationId xmlns:a16="http://schemas.microsoft.com/office/drawing/2014/main" id="{CA5CB92C-4C49-48C0-8680-DC0B2644B28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5" name="Date Placeholder 4">
            <a:extLst>
              <a:ext uri="{FF2B5EF4-FFF2-40B4-BE49-F238E27FC236}">
                <a16:creationId xmlns:a16="http://schemas.microsoft.com/office/drawing/2014/main" id="{C830FC6F-BF12-4859-8ECE-6731147BD197}"/>
              </a:ext>
            </a:extLst>
          </p:cNvPr>
          <p:cNvSpPr>
            <a:spLocks noGrp="1"/>
          </p:cNvSpPr>
          <p:nvPr>
            <p:ph type="dt" sz="half" idx="10"/>
          </p:nvPr>
        </p:nvSpPr>
        <p:spPr/>
        <p:txBody>
          <a:bodyPr/>
          <a:lstStyle/>
          <a:p>
            <a:fld id="{86481774-1402-4776-8C6D-221A2E9FF79D}" type="datetimeFigureOut">
              <a:rPr lang="cs-CZ" smtClean="0"/>
              <a:t>06.05.2024</a:t>
            </a:fld>
            <a:endParaRPr lang="cs-CZ"/>
          </a:p>
        </p:txBody>
      </p:sp>
      <p:sp>
        <p:nvSpPr>
          <p:cNvPr id="6" name="Footer Placeholder 5">
            <a:extLst>
              <a:ext uri="{FF2B5EF4-FFF2-40B4-BE49-F238E27FC236}">
                <a16:creationId xmlns:a16="http://schemas.microsoft.com/office/drawing/2014/main" id="{CD1AA946-4580-4937-84B5-3CC9C2B7DC79}"/>
              </a:ext>
            </a:extLst>
          </p:cNvPr>
          <p:cNvSpPr>
            <a:spLocks noGrp="1"/>
          </p:cNvSpPr>
          <p:nvPr>
            <p:ph type="ftr" sz="quarter" idx="11"/>
          </p:nvPr>
        </p:nvSpPr>
        <p:spPr/>
        <p:txBody>
          <a:bodyPr/>
          <a:lstStyle/>
          <a:p>
            <a:endParaRPr lang="cs-CZ"/>
          </a:p>
        </p:txBody>
      </p:sp>
      <p:sp>
        <p:nvSpPr>
          <p:cNvPr id="7" name="Slide Number Placeholder 6">
            <a:extLst>
              <a:ext uri="{FF2B5EF4-FFF2-40B4-BE49-F238E27FC236}">
                <a16:creationId xmlns:a16="http://schemas.microsoft.com/office/drawing/2014/main" id="{92DE52E4-91E7-42B3-A101-B45964F82625}"/>
              </a:ext>
            </a:extLst>
          </p:cNvPr>
          <p:cNvSpPr>
            <a:spLocks noGrp="1"/>
          </p:cNvSpPr>
          <p:nvPr>
            <p:ph type="sldNum" sz="quarter" idx="12"/>
          </p:nvPr>
        </p:nvSpPr>
        <p:spPr/>
        <p:txBody>
          <a:bodyPr/>
          <a:lstStyle/>
          <a:p>
            <a:fld id="{0302B88A-0953-46DE-8FC8-78BBA31B38BB}" type="slidenum">
              <a:rPr lang="cs-CZ" smtClean="0"/>
              <a:t>‹#›</a:t>
            </a:fld>
            <a:endParaRPr lang="cs-CZ"/>
          </a:p>
        </p:txBody>
      </p:sp>
    </p:spTree>
    <p:extLst>
      <p:ext uri="{BB962C8B-B14F-4D97-AF65-F5344CB8AC3E}">
        <p14:creationId xmlns:p14="http://schemas.microsoft.com/office/powerpoint/2010/main" val="441457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BCDD8-4204-4150-AD6E-2CA9D825E453}"/>
              </a:ext>
            </a:extLst>
          </p:cNvPr>
          <p:cNvSpPr>
            <a:spLocks noGrp="1"/>
          </p:cNvSpPr>
          <p:nvPr>
            <p:ph type="title"/>
          </p:nvPr>
        </p:nvSpPr>
        <p:spPr>
          <a:xfrm>
            <a:off x="839788" y="365125"/>
            <a:ext cx="10515600" cy="1325563"/>
          </a:xfrm>
        </p:spPr>
        <p:txBody>
          <a:bodyPr/>
          <a:lstStyle/>
          <a:p>
            <a:r>
              <a:rPr lang="en-US"/>
              <a:t>Click to edit Master title style</a:t>
            </a:r>
            <a:endParaRPr lang="cs-CZ"/>
          </a:p>
        </p:txBody>
      </p:sp>
      <p:sp>
        <p:nvSpPr>
          <p:cNvPr id="3" name="Text Placeholder 2">
            <a:extLst>
              <a:ext uri="{FF2B5EF4-FFF2-40B4-BE49-F238E27FC236}">
                <a16:creationId xmlns:a16="http://schemas.microsoft.com/office/drawing/2014/main" id="{9C72C499-7409-4E0C-9AB5-D3F0A68D8D2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C7DED4C-D3A6-4D0F-A8A5-7238144751D3}"/>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5" name="Text Placeholder 4">
            <a:extLst>
              <a:ext uri="{FF2B5EF4-FFF2-40B4-BE49-F238E27FC236}">
                <a16:creationId xmlns:a16="http://schemas.microsoft.com/office/drawing/2014/main" id="{5E096541-DFFA-48E6-9153-7427D6111E5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61DA8F3-B2E2-461C-9F08-387CD43AFC2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7" name="Date Placeholder 6">
            <a:extLst>
              <a:ext uri="{FF2B5EF4-FFF2-40B4-BE49-F238E27FC236}">
                <a16:creationId xmlns:a16="http://schemas.microsoft.com/office/drawing/2014/main" id="{3A71D8CE-048D-4BC4-B8BD-261470DA5D50}"/>
              </a:ext>
            </a:extLst>
          </p:cNvPr>
          <p:cNvSpPr>
            <a:spLocks noGrp="1"/>
          </p:cNvSpPr>
          <p:nvPr>
            <p:ph type="dt" sz="half" idx="10"/>
          </p:nvPr>
        </p:nvSpPr>
        <p:spPr/>
        <p:txBody>
          <a:bodyPr/>
          <a:lstStyle/>
          <a:p>
            <a:fld id="{86481774-1402-4776-8C6D-221A2E9FF79D}" type="datetimeFigureOut">
              <a:rPr lang="cs-CZ" smtClean="0"/>
              <a:t>06.05.2024</a:t>
            </a:fld>
            <a:endParaRPr lang="cs-CZ"/>
          </a:p>
        </p:txBody>
      </p:sp>
      <p:sp>
        <p:nvSpPr>
          <p:cNvPr id="8" name="Footer Placeholder 7">
            <a:extLst>
              <a:ext uri="{FF2B5EF4-FFF2-40B4-BE49-F238E27FC236}">
                <a16:creationId xmlns:a16="http://schemas.microsoft.com/office/drawing/2014/main" id="{5B87704E-6FCC-4C4A-B115-4F7F71FA459F}"/>
              </a:ext>
            </a:extLst>
          </p:cNvPr>
          <p:cNvSpPr>
            <a:spLocks noGrp="1"/>
          </p:cNvSpPr>
          <p:nvPr>
            <p:ph type="ftr" sz="quarter" idx="11"/>
          </p:nvPr>
        </p:nvSpPr>
        <p:spPr/>
        <p:txBody>
          <a:bodyPr/>
          <a:lstStyle/>
          <a:p>
            <a:endParaRPr lang="cs-CZ"/>
          </a:p>
        </p:txBody>
      </p:sp>
      <p:sp>
        <p:nvSpPr>
          <p:cNvPr id="9" name="Slide Number Placeholder 8">
            <a:extLst>
              <a:ext uri="{FF2B5EF4-FFF2-40B4-BE49-F238E27FC236}">
                <a16:creationId xmlns:a16="http://schemas.microsoft.com/office/drawing/2014/main" id="{5737D539-45E7-442E-8AA8-2B514F8851DA}"/>
              </a:ext>
            </a:extLst>
          </p:cNvPr>
          <p:cNvSpPr>
            <a:spLocks noGrp="1"/>
          </p:cNvSpPr>
          <p:nvPr>
            <p:ph type="sldNum" sz="quarter" idx="12"/>
          </p:nvPr>
        </p:nvSpPr>
        <p:spPr/>
        <p:txBody>
          <a:bodyPr/>
          <a:lstStyle/>
          <a:p>
            <a:fld id="{0302B88A-0953-46DE-8FC8-78BBA31B38BB}" type="slidenum">
              <a:rPr lang="cs-CZ" smtClean="0"/>
              <a:t>‹#›</a:t>
            </a:fld>
            <a:endParaRPr lang="cs-CZ"/>
          </a:p>
        </p:txBody>
      </p:sp>
    </p:spTree>
    <p:extLst>
      <p:ext uri="{BB962C8B-B14F-4D97-AF65-F5344CB8AC3E}">
        <p14:creationId xmlns:p14="http://schemas.microsoft.com/office/powerpoint/2010/main" val="4131529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95B3D-A895-48C4-8771-C73F34902252}"/>
              </a:ext>
            </a:extLst>
          </p:cNvPr>
          <p:cNvSpPr>
            <a:spLocks noGrp="1"/>
          </p:cNvSpPr>
          <p:nvPr>
            <p:ph type="title"/>
          </p:nvPr>
        </p:nvSpPr>
        <p:spPr/>
        <p:txBody>
          <a:bodyPr/>
          <a:lstStyle/>
          <a:p>
            <a:r>
              <a:rPr lang="en-US"/>
              <a:t>Click to edit Master title style</a:t>
            </a:r>
            <a:endParaRPr lang="cs-CZ"/>
          </a:p>
        </p:txBody>
      </p:sp>
      <p:sp>
        <p:nvSpPr>
          <p:cNvPr id="3" name="Date Placeholder 2">
            <a:extLst>
              <a:ext uri="{FF2B5EF4-FFF2-40B4-BE49-F238E27FC236}">
                <a16:creationId xmlns:a16="http://schemas.microsoft.com/office/drawing/2014/main" id="{CE4E7767-8A6E-441A-B5F3-AE2E2AE077DC}"/>
              </a:ext>
            </a:extLst>
          </p:cNvPr>
          <p:cNvSpPr>
            <a:spLocks noGrp="1"/>
          </p:cNvSpPr>
          <p:nvPr>
            <p:ph type="dt" sz="half" idx="10"/>
          </p:nvPr>
        </p:nvSpPr>
        <p:spPr/>
        <p:txBody>
          <a:bodyPr/>
          <a:lstStyle/>
          <a:p>
            <a:fld id="{86481774-1402-4776-8C6D-221A2E9FF79D}" type="datetimeFigureOut">
              <a:rPr lang="cs-CZ" smtClean="0"/>
              <a:t>06.05.2024</a:t>
            </a:fld>
            <a:endParaRPr lang="cs-CZ"/>
          </a:p>
        </p:txBody>
      </p:sp>
      <p:sp>
        <p:nvSpPr>
          <p:cNvPr id="4" name="Footer Placeholder 3">
            <a:extLst>
              <a:ext uri="{FF2B5EF4-FFF2-40B4-BE49-F238E27FC236}">
                <a16:creationId xmlns:a16="http://schemas.microsoft.com/office/drawing/2014/main" id="{3A00AD99-97E3-45D9-B8AA-0EE56D2B4B28}"/>
              </a:ext>
            </a:extLst>
          </p:cNvPr>
          <p:cNvSpPr>
            <a:spLocks noGrp="1"/>
          </p:cNvSpPr>
          <p:nvPr>
            <p:ph type="ftr" sz="quarter" idx="11"/>
          </p:nvPr>
        </p:nvSpPr>
        <p:spPr/>
        <p:txBody>
          <a:bodyPr/>
          <a:lstStyle/>
          <a:p>
            <a:endParaRPr lang="cs-CZ"/>
          </a:p>
        </p:txBody>
      </p:sp>
      <p:sp>
        <p:nvSpPr>
          <p:cNvPr id="5" name="Slide Number Placeholder 4">
            <a:extLst>
              <a:ext uri="{FF2B5EF4-FFF2-40B4-BE49-F238E27FC236}">
                <a16:creationId xmlns:a16="http://schemas.microsoft.com/office/drawing/2014/main" id="{28B98856-6D8E-4D32-866A-7EADAF8C2341}"/>
              </a:ext>
            </a:extLst>
          </p:cNvPr>
          <p:cNvSpPr>
            <a:spLocks noGrp="1"/>
          </p:cNvSpPr>
          <p:nvPr>
            <p:ph type="sldNum" sz="quarter" idx="12"/>
          </p:nvPr>
        </p:nvSpPr>
        <p:spPr/>
        <p:txBody>
          <a:bodyPr/>
          <a:lstStyle/>
          <a:p>
            <a:fld id="{0302B88A-0953-46DE-8FC8-78BBA31B38BB}" type="slidenum">
              <a:rPr lang="cs-CZ" smtClean="0"/>
              <a:t>‹#›</a:t>
            </a:fld>
            <a:endParaRPr lang="cs-CZ"/>
          </a:p>
        </p:txBody>
      </p:sp>
    </p:spTree>
    <p:extLst>
      <p:ext uri="{BB962C8B-B14F-4D97-AF65-F5344CB8AC3E}">
        <p14:creationId xmlns:p14="http://schemas.microsoft.com/office/powerpoint/2010/main" val="1858775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5D3D7D-A68B-4112-B083-09E42F61E915}"/>
              </a:ext>
            </a:extLst>
          </p:cNvPr>
          <p:cNvSpPr>
            <a:spLocks noGrp="1"/>
          </p:cNvSpPr>
          <p:nvPr>
            <p:ph type="dt" sz="half" idx="10"/>
          </p:nvPr>
        </p:nvSpPr>
        <p:spPr/>
        <p:txBody>
          <a:bodyPr/>
          <a:lstStyle/>
          <a:p>
            <a:fld id="{86481774-1402-4776-8C6D-221A2E9FF79D}" type="datetimeFigureOut">
              <a:rPr lang="cs-CZ" smtClean="0"/>
              <a:t>06.05.2024</a:t>
            </a:fld>
            <a:endParaRPr lang="cs-CZ"/>
          </a:p>
        </p:txBody>
      </p:sp>
      <p:sp>
        <p:nvSpPr>
          <p:cNvPr id="3" name="Footer Placeholder 2">
            <a:extLst>
              <a:ext uri="{FF2B5EF4-FFF2-40B4-BE49-F238E27FC236}">
                <a16:creationId xmlns:a16="http://schemas.microsoft.com/office/drawing/2014/main" id="{DE813406-78F5-4FB5-A427-8DEC922EEB70}"/>
              </a:ext>
            </a:extLst>
          </p:cNvPr>
          <p:cNvSpPr>
            <a:spLocks noGrp="1"/>
          </p:cNvSpPr>
          <p:nvPr>
            <p:ph type="ftr" sz="quarter" idx="11"/>
          </p:nvPr>
        </p:nvSpPr>
        <p:spPr/>
        <p:txBody>
          <a:bodyPr/>
          <a:lstStyle/>
          <a:p>
            <a:endParaRPr lang="cs-CZ"/>
          </a:p>
        </p:txBody>
      </p:sp>
      <p:sp>
        <p:nvSpPr>
          <p:cNvPr id="4" name="Slide Number Placeholder 3">
            <a:extLst>
              <a:ext uri="{FF2B5EF4-FFF2-40B4-BE49-F238E27FC236}">
                <a16:creationId xmlns:a16="http://schemas.microsoft.com/office/drawing/2014/main" id="{B0D806C0-5483-4749-AADD-089D390385A6}"/>
              </a:ext>
            </a:extLst>
          </p:cNvPr>
          <p:cNvSpPr>
            <a:spLocks noGrp="1"/>
          </p:cNvSpPr>
          <p:nvPr>
            <p:ph type="sldNum" sz="quarter" idx="12"/>
          </p:nvPr>
        </p:nvSpPr>
        <p:spPr/>
        <p:txBody>
          <a:bodyPr/>
          <a:lstStyle/>
          <a:p>
            <a:fld id="{0302B88A-0953-46DE-8FC8-78BBA31B38BB}" type="slidenum">
              <a:rPr lang="cs-CZ" smtClean="0"/>
              <a:t>‹#›</a:t>
            </a:fld>
            <a:endParaRPr lang="cs-CZ"/>
          </a:p>
        </p:txBody>
      </p:sp>
    </p:spTree>
    <p:extLst>
      <p:ext uri="{BB962C8B-B14F-4D97-AF65-F5344CB8AC3E}">
        <p14:creationId xmlns:p14="http://schemas.microsoft.com/office/powerpoint/2010/main" val="4138110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3DCB1-44CE-48A3-B695-6729ACC58E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cs-CZ"/>
          </a:p>
        </p:txBody>
      </p:sp>
      <p:sp>
        <p:nvSpPr>
          <p:cNvPr id="3" name="Content Placeholder 2">
            <a:extLst>
              <a:ext uri="{FF2B5EF4-FFF2-40B4-BE49-F238E27FC236}">
                <a16:creationId xmlns:a16="http://schemas.microsoft.com/office/drawing/2014/main" id="{3B9516D8-1CFF-4D5B-9E55-8ED61D11390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Text Placeholder 3">
            <a:extLst>
              <a:ext uri="{FF2B5EF4-FFF2-40B4-BE49-F238E27FC236}">
                <a16:creationId xmlns:a16="http://schemas.microsoft.com/office/drawing/2014/main" id="{85B0322E-23F8-48D4-8C17-A8CC00AF35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7C26037-B8E3-492C-8079-AE3D656DE454}"/>
              </a:ext>
            </a:extLst>
          </p:cNvPr>
          <p:cNvSpPr>
            <a:spLocks noGrp="1"/>
          </p:cNvSpPr>
          <p:nvPr>
            <p:ph type="dt" sz="half" idx="10"/>
          </p:nvPr>
        </p:nvSpPr>
        <p:spPr/>
        <p:txBody>
          <a:bodyPr/>
          <a:lstStyle/>
          <a:p>
            <a:fld id="{86481774-1402-4776-8C6D-221A2E9FF79D}" type="datetimeFigureOut">
              <a:rPr lang="cs-CZ" smtClean="0"/>
              <a:t>06.05.2024</a:t>
            </a:fld>
            <a:endParaRPr lang="cs-CZ"/>
          </a:p>
        </p:txBody>
      </p:sp>
      <p:sp>
        <p:nvSpPr>
          <p:cNvPr id="6" name="Footer Placeholder 5">
            <a:extLst>
              <a:ext uri="{FF2B5EF4-FFF2-40B4-BE49-F238E27FC236}">
                <a16:creationId xmlns:a16="http://schemas.microsoft.com/office/drawing/2014/main" id="{7CCC5BCB-4EDE-46A0-8CC2-87412A1918AF}"/>
              </a:ext>
            </a:extLst>
          </p:cNvPr>
          <p:cNvSpPr>
            <a:spLocks noGrp="1"/>
          </p:cNvSpPr>
          <p:nvPr>
            <p:ph type="ftr" sz="quarter" idx="11"/>
          </p:nvPr>
        </p:nvSpPr>
        <p:spPr/>
        <p:txBody>
          <a:bodyPr/>
          <a:lstStyle/>
          <a:p>
            <a:endParaRPr lang="cs-CZ"/>
          </a:p>
        </p:txBody>
      </p:sp>
      <p:sp>
        <p:nvSpPr>
          <p:cNvPr id="7" name="Slide Number Placeholder 6">
            <a:extLst>
              <a:ext uri="{FF2B5EF4-FFF2-40B4-BE49-F238E27FC236}">
                <a16:creationId xmlns:a16="http://schemas.microsoft.com/office/drawing/2014/main" id="{BA186CF9-D190-4973-A74D-C94FAAF43B18}"/>
              </a:ext>
            </a:extLst>
          </p:cNvPr>
          <p:cNvSpPr>
            <a:spLocks noGrp="1"/>
          </p:cNvSpPr>
          <p:nvPr>
            <p:ph type="sldNum" sz="quarter" idx="12"/>
          </p:nvPr>
        </p:nvSpPr>
        <p:spPr/>
        <p:txBody>
          <a:bodyPr/>
          <a:lstStyle/>
          <a:p>
            <a:fld id="{0302B88A-0953-46DE-8FC8-78BBA31B38BB}" type="slidenum">
              <a:rPr lang="cs-CZ" smtClean="0"/>
              <a:t>‹#›</a:t>
            </a:fld>
            <a:endParaRPr lang="cs-CZ"/>
          </a:p>
        </p:txBody>
      </p:sp>
    </p:spTree>
    <p:extLst>
      <p:ext uri="{BB962C8B-B14F-4D97-AF65-F5344CB8AC3E}">
        <p14:creationId xmlns:p14="http://schemas.microsoft.com/office/powerpoint/2010/main" val="20817101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B8785-B6E1-4102-840F-D567877F8B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cs-CZ"/>
          </a:p>
        </p:txBody>
      </p:sp>
      <p:sp>
        <p:nvSpPr>
          <p:cNvPr id="3" name="Picture Placeholder 2">
            <a:extLst>
              <a:ext uri="{FF2B5EF4-FFF2-40B4-BE49-F238E27FC236}">
                <a16:creationId xmlns:a16="http://schemas.microsoft.com/office/drawing/2014/main" id="{22F6193E-B845-404E-A9CF-0F8DF7046A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cs-CZ"/>
          </a:p>
        </p:txBody>
      </p:sp>
      <p:sp>
        <p:nvSpPr>
          <p:cNvPr id="4" name="Text Placeholder 3">
            <a:extLst>
              <a:ext uri="{FF2B5EF4-FFF2-40B4-BE49-F238E27FC236}">
                <a16:creationId xmlns:a16="http://schemas.microsoft.com/office/drawing/2014/main" id="{3D3AE95B-A2EF-4905-88A8-366AFFE35F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0A30EB9-FE68-4708-A66A-8C010E463FEF}"/>
              </a:ext>
            </a:extLst>
          </p:cNvPr>
          <p:cNvSpPr>
            <a:spLocks noGrp="1"/>
          </p:cNvSpPr>
          <p:nvPr>
            <p:ph type="dt" sz="half" idx="10"/>
          </p:nvPr>
        </p:nvSpPr>
        <p:spPr/>
        <p:txBody>
          <a:bodyPr/>
          <a:lstStyle/>
          <a:p>
            <a:fld id="{86481774-1402-4776-8C6D-221A2E9FF79D}" type="datetimeFigureOut">
              <a:rPr lang="cs-CZ" smtClean="0"/>
              <a:t>06.05.2024</a:t>
            </a:fld>
            <a:endParaRPr lang="cs-CZ"/>
          </a:p>
        </p:txBody>
      </p:sp>
      <p:sp>
        <p:nvSpPr>
          <p:cNvPr id="6" name="Footer Placeholder 5">
            <a:extLst>
              <a:ext uri="{FF2B5EF4-FFF2-40B4-BE49-F238E27FC236}">
                <a16:creationId xmlns:a16="http://schemas.microsoft.com/office/drawing/2014/main" id="{B12FD78F-C197-4AAD-A917-5F03759DD9B1}"/>
              </a:ext>
            </a:extLst>
          </p:cNvPr>
          <p:cNvSpPr>
            <a:spLocks noGrp="1"/>
          </p:cNvSpPr>
          <p:nvPr>
            <p:ph type="ftr" sz="quarter" idx="11"/>
          </p:nvPr>
        </p:nvSpPr>
        <p:spPr/>
        <p:txBody>
          <a:bodyPr/>
          <a:lstStyle/>
          <a:p>
            <a:endParaRPr lang="cs-CZ"/>
          </a:p>
        </p:txBody>
      </p:sp>
      <p:sp>
        <p:nvSpPr>
          <p:cNvPr id="7" name="Slide Number Placeholder 6">
            <a:extLst>
              <a:ext uri="{FF2B5EF4-FFF2-40B4-BE49-F238E27FC236}">
                <a16:creationId xmlns:a16="http://schemas.microsoft.com/office/drawing/2014/main" id="{00E9A304-74C4-4433-83DB-F854A0DC5E29}"/>
              </a:ext>
            </a:extLst>
          </p:cNvPr>
          <p:cNvSpPr>
            <a:spLocks noGrp="1"/>
          </p:cNvSpPr>
          <p:nvPr>
            <p:ph type="sldNum" sz="quarter" idx="12"/>
          </p:nvPr>
        </p:nvSpPr>
        <p:spPr/>
        <p:txBody>
          <a:bodyPr/>
          <a:lstStyle/>
          <a:p>
            <a:fld id="{0302B88A-0953-46DE-8FC8-78BBA31B38BB}" type="slidenum">
              <a:rPr lang="cs-CZ" smtClean="0"/>
              <a:t>‹#›</a:t>
            </a:fld>
            <a:endParaRPr lang="cs-CZ"/>
          </a:p>
        </p:txBody>
      </p:sp>
    </p:spTree>
    <p:extLst>
      <p:ext uri="{BB962C8B-B14F-4D97-AF65-F5344CB8AC3E}">
        <p14:creationId xmlns:p14="http://schemas.microsoft.com/office/powerpoint/2010/main" val="38415730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4D66783-F655-41DF-A6B6-45A9FEC15F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cs-CZ"/>
          </a:p>
        </p:txBody>
      </p:sp>
      <p:sp>
        <p:nvSpPr>
          <p:cNvPr id="3" name="Text Placeholder 2">
            <a:extLst>
              <a:ext uri="{FF2B5EF4-FFF2-40B4-BE49-F238E27FC236}">
                <a16:creationId xmlns:a16="http://schemas.microsoft.com/office/drawing/2014/main" id="{0B5AA6AF-D6CC-45E4-8C35-74B5C628801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4" name="Date Placeholder 3">
            <a:extLst>
              <a:ext uri="{FF2B5EF4-FFF2-40B4-BE49-F238E27FC236}">
                <a16:creationId xmlns:a16="http://schemas.microsoft.com/office/drawing/2014/main" id="{3FBBFC0B-6180-4C84-825B-36B8D517D8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481774-1402-4776-8C6D-221A2E9FF79D}" type="datetimeFigureOut">
              <a:rPr lang="cs-CZ" smtClean="0"/>
              <a:t>06.05.2024</a:t>
            </a:fld>
            <a:endParaRPr lang="cs-CZ"/>
          </a:p>
        </p:txBody>
      </p:sp>
      <p:sp>
        <p:nvSpPr>
          <p:cNvPr id="5" name="Footer Placeholder 4">
            <a:extLst>
              <a:ext uri="{FF2B5EF4-FFF2-40B4-BE49-F238E27FC236}">
                <a16:creationId xmlns:a16="http://schemas.microsoft.com/office/drawing/2014/main" id="{C06C50EB-9A44-4B1E-AD03-FDC0BBFA832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cs-CZ"/>
          </a:p>
        </p:txBody>
      </p:sp>
      <p:sp>
        <p:nvSpPr>
          <p:cNvPr id="6" name="Slide Number Placeholder 5">
            <a:extLst>
              <a:ext uri="{FF2B5EF4-FFF2-40B4-BE49-F238E27FC236}">
                <a16:creationId xmlns:a16="http://schemas.microsoft.com/office/drawing/2014/main" id="{BC1AFE62-2CB8-4304-8181-B190F867F13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02B88A-0953-46DE-8FC8-78BBA31B38BB}" type="slidenum">
              <a:rPr lang="cs-CZ" smtClean="0"/>
              <a:t>‹#›</a:t>
            </a:fld>
            <a:endParaRPr lang="cs-CZ"/>
          </a:p>
        </p:txBody>
      </p:sp>
    </p:spTree>
    <p:extLst>
      <p:ext uri="{BB962C8B-B14F-4D97-AF65-F5344CB8AC3E}">
        <p14:creationId xmlns:p14="http://schemas.microsoft.com/office/powerpoint/2010/main" val="20585131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jpeg"/></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image" Target="../media/image39.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jpeg"/></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51.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60.jpeg"/><Relationship Id="rId4" Type="http://schemas.openxmlformats.org/officeDocument/2006/relationships/image" Target="../media/image59.jpeg"/></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www.economist.com/europe/2022/06/09/tough-luck-for-iphone-users-as-europe-imposes-a-standard-phone-charger" TargetMode="Externa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61.jpeg"/><Relationship Id="rId5" Type="http://schemas.openxmlformats.org/officeDocument/2006/relationships/image" Target="../media/image59.jpeg"/><Relationship Id="rId4" Type="http://schemas.openxmlformats.org/officeDocument/2006/relationships/image" Target="../media/image68.png"/></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jpeg"/><Relationship Id="rId11" Type="http://schemas.openxmlformats.org/officeDocument/2006/relationships/image" Target="../media/image12.jpeg"/><Relationship Id="rId5" Type="http://schemas.openxmlformats.org/officeDocument/2006/relationships/image" Target="../media/image6.pn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3786910-21AB-489A-BC4A-2875B3526496}"/>
              </a:ext>
            </a:extLst>
          </p:cNvPr>
          <p:cNvSpPr txBox="1"/>
          <p:nvPr/>
        </p:nvSpPr>
        <p:spPr>
          <a:xfrm>
            <a:off x="606830" y="0"/>
            <a:ext cx="8751141" cy="584775"/>
          </a:xfrm>
          <a:prstGeom prst="rect">
            <a:avLst/>
          </a:prstGeom>
          <a:noFill/>
        </p:spPr>
        <p:txBody>
          <a:bodyPr wrap="square" rtlCol="0">
            <a:spAutoFit/>
          </a:bodyPr>
          <a:lstStyle/>
          <a:p>
            <a:r>
              <a:rPr lang="cs-CZ" sz="3200" dirty="0" err="1"/>
              <a:t>Industrial</a:t>
            </a:r>
            <a:r>
              <a:rPr lang="cs-CZ" sz="3200" dirty="0"/>
              <a:t> </a:t>
            </a:r>
            <a:r>
              <a:rPr lang="cs-CZ" sz="3200" dirty="0" err="1"/>
              <a:t>Organisation</a:t>
            </a:r>
            <a:r>
              <a:rPr lang="cs-CZ" sz="3200" dirty="0"/>
              <a:t> / Matěj Bajgar</a:t>
            </a:r>
          </a:p>
        </p:txBody>
      </p:sp>
      <p:sp>
        <p:nvSpPr>
          <p:cNvPr id="8" name="Title 1">
            <a:extLst>
              <a:ext uri="{FF2B5EF4-FFF2-40B4-BE49-F238E27FC236}">
                <a16:creationId xmlns:a16="http://schemas.microsoft.com/office/drawing/2014/main" id="{AD8172CF-689D-4315-A9EE-AB0F478A09F9}"/>
              </a:ext>
            </a:extLst>
          </p:cNvPr>
          <p:cNvSpPr>
            <a:spLocks noGrp="1"/>
          </p:cNvSpPr>
          <p:nvPr>
            <p:ph type="ctrTitle"/>
          </p:nvPr>
        </p:nvSpPr>
        <p:spPr>
          <a:xfrm>
            <a:off x="425089" y="4305712"/>
            <a:ext cx="11341822" cy="2387600"/>
          </a:xfrm>
        </p:spPr>
        <p:txBody>
          <a:bodyPr>
            <a:normAutofit/>
          </a:bodyPr>
          <a:lstStyle/>
          <a:p>
            <a:r>
              <a:rPr lang="cs-CZ" dirty="0" err="1"/>
              <a:t>Topic</a:t>
            </a:r>
            <a:r>
              <a:rPr lang="cs-CZ" dirty="0"/>
              <a:t> 8: Network </a:t>
            </a:r>
            <a:r>
              <a:rPr lang="cs-CZ" dirty="0" err="1"/>
              <a:t>Effects</a:t>
            </a:r>
            <a:endParaRPr lang="cs-CZ" dirty="0"/>
          </a:p>
        </p:txBody>
      </p:sp>
      <p:pic>
        <p:nvPicPr>
          <p:cNvPr id="2" name="Picture 2" descr="You To Me, You To Them - More About Network Effects">
            <a:extLst>
              <a:ext uri="{FF2B5EF4-FFF2-40B4-BE49-F238E27FC236}">
                <a16:creationId xmlns:a16="http://schemas.microsoft.com/office/drawing/2014/main" id="{E8284F3D-C783-BC99-0833-9513B15EB0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5965" y="672644"/>
            <a:ext cx="8940069" cy="5028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9758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a:t>Direct network </a:t>
            </a:r>
            <a:r>
              <a:rPr lang="cs-CZ" dirty="0" err="1"/>
              <a:t>effects</a:t>
            </a:r>
            <a:endParaRPr lang="cs-CZ" dirty="0"/>
          </a:p>
        </p:txBody>
      </p:sp>
      <p:pic>
        <p:nvPicPr>
          <p:cNvPr id="2050" name="Picture 2" descr="Waze Navigation &amp; Live Traffic v App Storu">
            <a:extLst>
              <a:ext uri="{FF2B5EF4-FFF2-40B4-BE49-F238E27FC236}">
                <a16:creationId xmlns:a16="http://schemas.microsoft.com/office/drawing/2014/main" id="{F9FCA25D-6B59-4547-98B1-F4966FB41B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8109" y="2473809"/>
            <a:ext cx="5086779" cy="2674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9005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a:t>Direct network </a:t>
            </a:r>
            <a:r>
              <a:rPr lang="cs-CZ" dirty="0" err="1"/>
              <a:t>effects</a:t>
            </a:r>
            <a:endParaRPr lang="cs-CZ" dirty="0"/>
          </a:p>
        </p:txBody>
      </p:sp>
      <p:pic>
        <p:nvPicPr>
          <p:cNvPr id="2050" name="Picture 2" descr="The U.S. government believes Grindr is a national security risk. Yes,  really. - Metro Weekly">
            <a:extLst>
              <a:ext uri="{FF2B5EF4-FFF2-40B4-BE49-F238E27FC236}">
                <a16:creationId xmlns:a16="http://schemas.microsoft.com/office/drawing/2014/main" id="{8B3E13BA-96AC-CF19-E113-9A68297C14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8299" y="2505074"/>
            <a:ext cx="2891189" cy="2165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87223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a:t>Direct network </a:t>
            </a:r>
            <a:r>
              <a:rPr lang="cs-CZ" dirty="0" err="1"/>
              <a:t>effects</a:t>
            </a:r>
            <a:endParaRPr lang="cs-CZ" dirty="0"/>
          </a:p>
        </p:txBody>
      </p:sp>
      <p:pic>
        <p:nvPicPr>
          <p:cNvPr id="15362" name="Picture 2" descr="Friends – Dáma.cz">
            <a:extLst>
              <a:ext uri="{FF2B5EF4-FFF2-40B4-BE49-F238E27FC236}">
                <a16:creationId xmlns:a16="http://schemas.microsoft.com/office/drawing/2014/main" id="{A9832EF3-6C19-4E84-8AAE-5A35226765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395" y="1466672"/>
            <a:ext cx="3698594" cy="1849297"/>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Amazon.com: How I Met Your Mother: Season 8 : Josh Radnor, Jason Segel,  Neil Patrick Harris, Cobie Smulders, Alyson Hannigan: Movies &amp; TV">
            <a:extLst>
              <a:ext uri="{FF2B5EF4-FFF2-40B4-BE49-F238E27FC236}">
                <a16:creationId xmlns:a16="http://schemas.microsoft.com/office/drawing/2014/main" id="{7C11BA86-EEB0-4618-B877-51209806AA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4197" y="246490"/>
            <a:ext cx="2536321" cy="3569638"/>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Po stopách Hry o trůny ve Španělsku - Jamonarna.cz">
            <a:extLst>
              <a:ext uri="{FF2B5EF4-FFF2-40B4-BE49-F238E27FC236}">
                <a16:creationId xmlns:a16="http://schemas.microsoft.com/office/drawing/2014/main" id="{68D01B9B-7E6D-421D-8C07-B3AEF15E12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2262" y="4000322"/>
            <a:ext cx="4058563" cy="227279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eal life debt and despair behind Netflix's &quot;Squid Game&quot; - Los Angeles Times">
            <a:extLst>
              <a:ext uri="{FF2B5EF4-FFF2-40B4-BE49-F238E27FC236}">
                <a16:creationId xmlns:a16="http://schemas.microsoft.com/office/drawing/2014/main" id="{1E21346C-EA41-90CA-1400-87644BDB1F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2243" y="4313571"/>
            <a:ext cx="3402205" cy="22681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6794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45074" y="1474377"/>
            <a:ext cx="10892051" cy="5234808"/>
          </a:xfrm>
        </p:spPr>
        <p:txBody>
          <a:bodyPr>
            <a:normAutofit/>
          </a:bodyPr>
          <a:lstStyle/>
          <a:p>
            <a:r>
              <a:rPr lang="en-US" sz="2400" dirty="0">
                <a:sym typeface="Wingdings" panose="05000000000000000000" pitchFamily="2" charset="2"/>
              </a:rPr>
              <a:t>Buyers stimulate production of complementary goods that enhance the value of the original product</a:t>
            </a:r>
          </a:p>
          <a:p>
            <a:r>
              <a:rPr lang="en-US" sz="2400" dirty="0">
                <a:sym typeface="Wingdings" panose="05000000000000000000" pitchFamily="2" charset="2"/>
              </a:rPr>
              <a:t>Multi-sided markets</a:t>
            </a:r>
            <a:endParaRPr lang="cs-CZ" sz="2400" dirty="0">
              <a:sym typeface="Wingdings" panose="05000000000000000000" pitchFamily="2" charset="2"/>
            </a:endParaRPr>
          </a:p>
        </p:txBody>
      </p:sp>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err="1"/>
              <a:t>Indirect</a:t>
            </a:r>
            <a:r>
              <a:rPr lang="cs-CZ" dirty="0"/>
              <a:t> network </a:t>
            </a:r>
            <a:r>
              <a:rPr lang="cs-CZ" dirty="0" err="1"/>
              <a:t>effects</a:t>
            </a:r>
            <a:endParaRPr lang="cs-CZ" dirty="0"/>
          </a:p>
        </p:txBody>
      </p:sp>
    </p:spTree>
    <p:extLst>
      <p:ext uri="{BB962C8B-B14F-4D97-AF65-F5344CB8AC3E}">
        <p14:creationId xmlns:p14="http://schemas.microsoft.com/office/powerpoint/2010/main" val="10386080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6" name="Picture 8" descr="Linux slaví výročí. Je mu 25 let a je stále rozšířenější - iDNES.cz">
            <a:extLst>
              <a:ext uri="{FF2B5EF4-FFF2-40B4-BE49-F238E27FC236}">
                <a16:creationId xmlns:a16="http://schemas.microsoft.com/office/drawing/2014/main" id="{A29D9059-8726-49EA-8498-21CB137174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7523" y="2081134"/>
            <a:ext cx="3655943" cy="2597644"/>
          </a:xfrm>
          <a:prstGeom prst="rect">
            <a:avLst/>
          </a:prstGeom>
          <a:noFill/>
          <a:extLst>
            <a:ext uri="{909E8E84-426E-40DD-AFC4-6F175D3DCCD1}">
              <a14:hiddenFill xmlns:a14="http://schemas.microsoft.com/office/drawing/2010/main">
                <a:solidFill>
                  <a:srgbClr val="FFFFFF"/>
                </a:solidFill>
              </a14:hiddenFill>
            </a:ext>
          </a:extLst>
        </p:spPr>
      </p:pic>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err="1"/>
              <a:t>Indirect</a:t>
            </a:r>
            <a:r>
              <a:rPr lang="cs-CZ" dirty="0"/>
              <a:t> network </a:t>
            </a:r>
            <a:r>
              <a:rPr lang="cs-CZ" dirty="0" err="1"/>
              <a:t>effects</a:t>
            </a:r>
            <a:endParaRPr lang="cs-CZ" dirty="0"/>
          </a:p>
        </p:txBody>
      </p:sp>
      <p:pic>
        <p:nvPicPr>
          <p:cNvPr id="7170" name="Picture 2" descr="Připomínáme si Windows 7. Po 10 letech skončila podpora - Cnews.cz">
            <a:extLst>
              <a:ext uri="{FF2B5EF4-FFF2-40B4-BE49-F238E27FC236}">
                <a16:creationId xmlns:a16="http://schemas.microsoft.com/office/drawing/2014/main" id="{27792934-CF68-43E9-AF8C-3ED4599D8B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1830" y="4596849"/>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Lekce 1 - Android programování - Úvod do Android programování">
            <a:extLst>
              <a:ext uri="{FF2B5EF4-FFF2-40B4-BE49-F238E27FC236}">
                <a16:creationId xmlns:a16="http://schemas.microsoft.com/office/drawing/2014/main" id="{122324D2-9BFD-4644-84A7-3F1172B72A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1064" y="1761090"/>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iOS: novinky a aktualizace operačního systému">
            <a:extLst>
              <a:ext uri="{FF2B5EF4-FFF2-40B4-BE49-F238E27FC236}">
                <a16:creationId xmlns:a16="http://schemas.microsoft.com/office/drawing/2014/main" id="{27B85C7A-9095-4BFC-9A6F-D1E5A83380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1544292"/>
            <a:ext cx="3143250" cy="1457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91769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err="1"/>
              <a:t>Indirect</a:t>
            </a:r>
            <a:r>
              <a:rPr lang="cs-CZ" dirty="0"/>
              <a:t> network </a:t>
            </a:r>
            <a:r>
              <a:rPr lang="cs-CZ" dirty="0" err="1"/>
              <a:t>effects</a:t>
            </a:r>
            <a:endParaRPr lang="cs-CZ" dirty="0"/>
          </a:p>
        </p:txBody>
      </p:sp>
      <p:pic>
        <p:nvPicPr>
          <p:cNvPr id="5122" name="Picture 2" descr="Definition and Examples of Contact Languages">
            <a:extLst>
              <a:ext uri="{FF2B5EF4-FFF2-40B4-BE49-F238E27FC236}">
                <a16:creationId xmlns:a16="http://schemas.microsoft.com/office/drawing/2014/main" id="{2A66A1FC-88B0-47A7-B8D5-91DA8FE928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7325" y="1136375"/>
            <a:ext cx="3712058" cy="371205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File:Python logo and wordmark.svg - Wikimedia Commons">
            <a:extLst>
              <a:ext uri="{FF2B5EF4-FFF2-40B4-BE49-F238E27FC236}">
                <a16:creationId xmlns:a16="http://schemas.microsoft.com/office/drawing/2014/main" id="{31094ADE-40F7-481D-9852-B88B41B188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940" y="4109002"/>
            <a:ext cx="5006308" cy="1478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686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err="1"/>
              <a:t>Indirect</a:t>
            </a:r>
            <a:r>
              <a:rPr lang="cs-CZ" dirty="0"/>
              <a:t> network </a:t>
            </a:r>
            <a:r>
              <a:rPr lang="cs-CZ" dirty="0" err="1"/>
              <a:t>effects</a:t>
            </a:r>
            <a:endParaRPr lang="cs-CZ" dirty="0"/>
          </a:p>
        </p:txBody>
      </p:sp>
      <p:pic>
        <p:nvPicPr>
          <p:cNvPr id="12290" name="Picture 2" descr="eBay česky – jak nakupovat v češtině - slevove.cz">
            <a:extLst>
              <a:ext uri="{FF2B5EF4-FFF2-40B4-BE49-F238E27FC236}">
                <a16:creationId xmlns:a16="http://schemas.microsoft.com/office/drawing/2014/main" id="{04F72A47-8084-4AF7-BC7A-0C1891D1B5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1516" y="2255770"/>
            <a:ext cx="3381375" cy="13525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mazon představil výsledky nad očekávání, Jeff Bezos opouští místo  výkonného ředitele | Fio banka">
            <a:extLst>
              <a:ext uri="{FF2B5EF4-FFF2-40B4-BE49-F238E27FC236}">
                <a16:creationId xmlns:a16="http://schemas.microsoft.com/office/drawing/2014/main" id="{27CC6352-3C0E-4EF3-95C8-1F409071E0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0570" y="3538537"/>
            <a:ext cx="4234786" cy="1769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8676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err="1"/>
              <a:t>Indirect</a:t>
            </a:r>
            <a:r>
              <a:rPr lang="cs-CZ" dirty="0"/>
              <a:t> network </a:t>
            </a:r>
            <a:r>
              <a:rPr lang="cs-CZ" dirty="0" err="1"/>
              <a:t>effects</a:t>
            </a:r>
            <a:endParaRPr lang="cs-CZ" dirty="0"/>
          </a:p>
        </p:txBody>
      </p:sp>
      <p:pic>
        <p:nvPicPr>
          <p:cNvPr id="10252" name="Picture 12" descr="Terminal 21 Shopping Mall -: Siam Bangkok Map">
            <a:extLst>
              <a:ext uri="{FF2B5EF4-FFF2-40B4-BE49-F238E27FC236}">
                <a16:creationId xmlns:a16="http://schemas.microsoft.com/office/drawing/2014/main" id="{78631981-39DC-4A44-98ED-31E5E06FA8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6574" y="1709530"/>
            <a:ext cx="6858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89483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err="1"/>
              <a:t>Indirect</a:t>
            </a:r>
            <a:r>
              <a:rPr lang="cs-CZ" dirty="0"/>
              <a:t> network </a:t>
            </a:r>
            <a:r>
              <a:rPr lang="cs-CZ" dirty="0" err="1"/>
              <a:t>effects</a:t>
            </a:r>
            <a:endParaRPr lang="cs-CZ" dirty="0"/>
          </a:p>
        </p:txBody>
      </p:sp>
      <p:pic>
        <p:nvPicPr>
          <p:cNvPr id="11266" name="Picture 2" descr="Výsledky Visa za 4Q20 nad odhady trhu | Kurzy.cz">
            <a:extLst>
              <a:ext uri="{FF2B5EF4-FFF2-40B4-BE49-F238E27FC236}">
                <a16:creationId xmlns:a16="http://schemas.microsoft.com/office/drawing/2014/main" id="{FFBC28A6-4654-46B2-A48A-CFDF3D5629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650" y="1848382"/>
            <a:ext cx="27051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Surpreenda by Mastercard – Aplikace na Google Play">
            <a:extLst>
              <a:ext uri="{FF2B5EF4-FFF2-40B4-BE49-F238E27FC236}">
                <a16:creationId xmlns:a16="http://schemas.microsoft.com/office/drawing/2014/main" id="{56D82C34-8AE4-4360-8FEC-A9219D2BC8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5252" y="2029446"/>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Bitcoin (BTC) | Aktuální kurz, graf, cena ₿ [2022]">
            <a:extLst>
              <a:ext uri="{FF2B5EF4-FFF2-40B4-BE49-F238E27FC236}">
                <a16:creationId xmlns:a16="http://schemas.microsoft.com/office/drawing/2014/main" id="{043B4C17-83AC-46B4-8439-FE621C5AA0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6750" y="4281902"/>
            <a:ext cx="3873599" cy="2008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5784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err="1"/>
              <a:t>Indirect</a:t>
            </a:r>
            <a:r>
              <a:rPr lang="cs-CZ" dirty="0"/>
              <a:t> network </a:t>
            </a:r>
            <a:r>
              <a:rPr lang="cs-CZ" dirty="0" err="1"/>
              <a:t>effects</a:t>
            </a:r>
            <a:endParaRPr lang="cs-CZ" dirty="0"/>
          </a:p>
        </p:txBody>
      </p:sp>
      <p:pic>
        <p:nvPicPr>
          <p:cNvPr id="13314" name="Picture 2" descr="Rozšířujeme spolupráci s Airbnb">
            <a:extLst>
              <a:ext uri="{FF2B5EF4-FFF2-40B4-BE49-F238E27FC236}">
                <a16:creationId xmlns:a16="http://schemas.microsoft.com/office/drawing/2014/main" id="{D7534725-40C8-4726-9BB6-84E7492CB1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6803" y="1641199"/>
            <a:ext cx="4440860" cy="1976644"/>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Uber zklamal analytiky opatrným výhledem na 4Q, očekávání pro EBITDA míjí  konsensus | Fio banka">
            <a:extLst>
              <a:ext uri="{FF2B5EF4-FFF2-40B4-BE49-F238E27FC236}">
                <a16:creationId xmlns:a16="http://schemas.microsoft.com/office/drawing/2014/main" id="{236BDCEF-B7BC-4BEA-933E-0D5ECE1877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8604" y="3049133"/>
            <a:ext cx="4016593" cy="2440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5085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4">
            <a:extLst>
              <a:ext uri="{FF2B5EF4-FFF2-40B4-BE49-F238E27FC236}">
                <a16:creationId xmlns:a16="http://schemas.microsoft.com/office/drawing/2014/main" id="{D3BF473C-8AC9-45C4-B7CD-582A23D8CD5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a:t>Why should I care?</a:t>
            </a:r>
            <a:endParaRPr lang="en-US" dirty="0"/>
          </a:p>
        </p:txBody>
      </p:sp>
      <p:pic>
        <p:nvPicPr>
          <p:cNvPr id="4098" name="Picture 2" descr="How do I create a powerful social network application platform?">
            <a:extLst>
              <a:ext uri="{FF2B5EF4-FFF2-40B4-BE49-F238E27FC236}">
                <a16:creationId xmlns:a16="http://schemas.microsoft.com/office/drawing/2014/main" id="{F313DAC2-C796-A20E-41C9-87260AE62A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841" y="1466672"/>
            <a:ext cx="4433853" cy="2494042"/>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USB ports, cables and colours explained">
            <a:extLst>
              <a:ext uri="{FF2B5EF4-FFF2-40B4-BE49-F238E27FC236}">
                <a16:creationId xmlns:a16="http://schemas.microsoft.com/office/drawing/2014/main" id="{BE224A1A-370B-7AB6-F9DA-E176CA5A71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966455"/>
            <a:ext cx="5479822" cy="308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3286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What is the safest free dating site?">
            <a:extLst>
              <a:ext uri="{FF2B5EF4-FFF2-40B4-BE49-F238E27FC236}">
                <a16:creationId xmlns:a16="http://schemas.microsoft.com/office/drawing/2014/main" id="{A95FBDB0-D5AB-4646-9E43-8AB67F9213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788" y="1466672"/>
            <a:ext cx="5316282" cy="339918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err="1"/>
              <a:t>Indirect</a:t>
            </a:r>
            <a:r>
              <a:rPr lang="cs-CZ" dirty="0"/>
              <a:t> network </a:t>
            </a:r>
            <a:r>
              <a:rPr lang="cs-CZ" dirty="0" err="1"/>
              <a:t>effects</a:t>
            </a:r>
            <a:endParaRPr lang="cs-CZ" dirty="0"/>
          </a:p>
        </p:txBody>
      </p:sp>
      <p:pic>
        <p:nvPicPr>
          <p:cNvPr id="14340" name="Picture 4" descr="Nightclubs Entry Policy ∣ London - Privilege Entertainment">
            <a:extLst>
              <a:ext uri="{FF2B5EF4-FFF2-40B4-BE49-F238E27FC236}">
                <a16:creationId xmlns:a16="http://schemas.microsoft.com/office/drawing/2014/main" id="{9480C8EE-546C-43C6-AA45-0117FC1BE9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8591" y="3912936"/>
            <a:ext cx="6849427" cy="2722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66345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45074" y="1309105"/>
            <a:ext cx="10892051" cy="5400080"/>
          </a:xfrm>
        </p:spPr>
        <p:txBody>
          <a:bodyPr>
            <a:normAutofit/>
          </a:bodyPr>
          <a:lstStyle/>
          <a:p>
            <a:r>
              <a:rPr lang="en-US" sz="2000" dirty="0">
                <a:sym typeface="Wingdings" panose="05000000000000000000" pitchFamily="2" charset="2"/>
              </a:rPr>
              <a:t>There can also be </a:t>
            </a:r>
            <a:r>
              <a:rPr lang="en-US" sz="2000" b="1" dirty="0">
                <a:sym typeface="Wingdings" panose="05000000000000000000" pitchFamily="2" charset="2"/>
              </a:rPr>
              <a:t>negative network effects</a:t>
            </a:r>
            <a:r>
              <a:rPr lang="en-US" sz="2000" dirty="0">
                <a:sym typeface="Wingdings" panose="05000000000000000000" pitchFamily="2" charset="2"/>
              </a:rPr>
              <a:t> (congestion externalities)</a:t>
            </a:r>
            <a:endParaRPr lang="cs-CZ" sz="2000" dirty="0">
              <a:sym typeface="Wingdings" panose="05000000000000000000" pitchFamily="2" charset="2"/>
            </a:endParaRPr>
          </a:p>
          <a:p>
            <a:pPr lvl="1"/>
            <a:r>
              <a:rPr lang="en-US" sz="2000" u="sng" dirty="0">
                <a:sym typeface="Wingdings" panose="05000000000000000000" pitchFamily="2" charset="2"/>
              </a:rPr>
              <a:t>Direct</a:t>
            </a:r>
            <a:endParaRPr lang="cs-CZ" sz="2000" dirty="0">
              <a:sym typeface="Wingdings" panose="05000000000000000000" pitchFamily="2" charset="2"/>
            </a:endParaRPr>
          </a:p>
          <a:p>
            <a:pPr marL="457200" lvl="1" indent="0">
              <a:buNone/>
            </a:pPr>
            <a:r>
              <a:rPr lang="cs-CZ" sz="2000" dirty="0">
                <a:sym typeface="Wingdings" panose="05000000000000000000" pitchFamily="2" charset="2"/>
              </a:rPr>
              <a:t>	     T</a:t>
            </a:r>
            <a:r>
              <a:rPr lang="en-US" sz="2000" dirty="0" err="1">
                <a:sym typeface="Wingdings" panose="05000000000000000000" pitchFamily="2" charset="2"/>
              </a:rPr>
              <a:t>raffic</a:t>
            </a:r>
            <a:r>
              <a:rPr lang="cs-CZ" sz="2000" dirty="0">
                <a:sym typeface="Wingdings" panose="05000000000000000000" pitchFamily="2" charset="2"/>
              </a:rPr>
              <a:t>				M</a:t>
            </a:r>
            <a:r>
              <a:rPr lang="en-US" sz="2000" dirty="0">
                <a:sym typeface="Wingdings" panose="05000000000000000000" pitchFamily="2" charset="2"/>
              </a:rPr>
              <a:t>ales on heterosexual dating sites</a:t>
            </a:r>
          </a:p>
          <a:p>
            <a:pPr lvl="1"/>
            <a:endParaRPr lang="cs-CZ" sz="2000" dirty="0">
              <a:sym typeface="Wingdings" panose="05000000000000000000" pitchFamily="2" charset="2"/>
            </a:endParaRPr>
          </a:p>
          <a:p>
            <a:pPr lvl="1"/>
            <a:endParaRPr lang="cs-CZ" sz="2000" dirty="0">
              <a:sym typeface="Wingdings" panose="05000000000000000000" pitchFamily="2" charset="2"/>
            </a:endParaRPr>
          </a:p>
          <a:p>
            <a:pPr lvl="1"/>
            <a:endParaRPr lang="cs-CZ" sz="2000" dirty="0">
              <a:sym typeface="Wingdings" panose="05000000000000000000" pitchFamily="2" charset="2"/>
            </a:endParaRPr>
          </a:p>
          <a:p>
            <a:pPr lvl="1"/>
            <a:endParaRPr lang="cs-CZ" sz="2000" dirty="0">
              <a:sym typeface="Wingdings" panose="05000000000000000000" pitchFamily="2" charset="2"/>
            </a:endParaRPr>
          </a:p>
          <a:p>
            <a:pPr lvl="1"/>
            <a:endParaRPr lang="cs-CZ" sz="2000" dirty="0">
              <a:sym typeface="Wingdings" panose="05000000000000000000" pitchFamily="2" charset="2"/>
            </a:endParaRPr>
          </a:p>
          <a:p>
            <a:pPr lvl="1"/>
            <a:endParaRPr lang="cs-CZ" sz="2000" dirty="0">
              <a:sym typeface="Wingdings" panose="05000000000000000000" pitchFamily="2" charset="2"/>
            </a:endParaRPr>
          </a:p>
          <a:p>
            <a:pPr lvl="1"/>
            <a:r>
              <a:rPr lang="en-US" sz="2000" u="sng" dirty="0">
                <a:sym typeface="Wingdings" panose="05000000000000000000" pitchFamily="2" charset="2"/>
              </a:rPr>
              <a:t>Indirect</a:t>
            </a:r>
            <a:endParaRPr lang="cs-CZ" sz="2000" u="sng" dirty="0">
              <a:sym typeface="Wingdings" panose="05000000000000000000" pitchFamily="2" charset="2"/>
            </a:endParaRPr>
          </a:p>
          <a:p>
            <a:pPr marL="457200" lvl="1" indent="0">
              <a:buNone/>
            </a:pPr>
            <a:r>
              <a:rPr lang="cs-CZ" sz="2000" dirty="0">
                <a:sym typeface="Wingdings" panose="05000000000000000000" pitchFamily="2" charset="2"/>
              </a:rPr>
              <a:t>         </a:t>
            </a:r>
            <a:r>
              <a:rPr lang="en-US" sz="2000" dirty="0">
                <a:sym typeface="Wingdings" panose="05000000000000000000" pitchFamily="2" charset="2"/>
              </a:rPr>
              <a:t>TV audience  TV commercials</a:t>
            </a:r>
            <a:r>
              <a:rPr lang="cs-CZ" sz="2000" dirty="0">
                <a:sym typeface="Wingdings" panose="05000000000000000000" pitchFamily="2" charset="2"/>
              </a:rPr>
              <a:t>                          </a:t>
            </a:r>
            <a:r>
              <a:rPr lang="en-US" sz="2000" dirty="0">
                <a:sym typeface="Wingdings" panose="05000000000000000000" pitchFamily="2" charset="2"/>
              </a:rPr>
              <a:t> Tourists  tourist shows/restaurants</a:t>
            </a:r>
          </a:p>
        </p:txBody>
      </p:sp>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a:t>Negative network </a:t>
            </a:r>
            <a:r>
              <a:rPr lang="cs-CZ" dirty="0" err="1"/>
              <a:t>effects</a:t>
            </a:r>
            <a:endParaRPr lang="cs-CZ" dirty="0"/>
          </a:p>
        </p:txBody>
      </p:sp>
      <p:pic>
        <p:nvPicPr>
          <p:cNvPr id="3074" name="Picture 2" descr="How expensive is a traffic jam for you? | Mint">
            <a:extLst>
              <a:ext uri="{FF2B5EF4-FFF2-40B4-BE49-F238E27FC236}">
                <a16:creationId xmlns:a16="http://schemas.microsoft.com/office/drawing/2014/main" id="{F4899EBD-45C2-8B87-10D1-4654C76F47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8629" y="2438582"/>
            <a:ext cx="2834715" cy="188981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Best dating apps of 2021 - CNET">
            <a:extLst>
              <a:ext uri="{FF2B5EF4-FFF2-40B4-BE49-F238E27FC236}">
                <a16:creationId xmlns:a16="http://schemas.microsoft.com/office/drawing/2014/main" id="{736E016A-2EA2-6904-9AA5-C9A49C6EE9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2387194"/>
            <a:ext cx="3704197" cy="208361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Decline of Commercial Voiceover | J. Michael Collins Voice Over">
            <a:extLst>
              <a:ext uri="{FF2B5EF4-FFF2-40B4-BE49-F238E27FC236}">
                <a16:creationId xmlns:a16="http://schemas.microsoft.com/office/drawing/2014/main" id="{51FB2015-7BEA-ACB2-B860-6AF4594766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8761" y="5035138"/>
            <a:ext cx="2408249" cy="180618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When tourism is too much: overtourism, causes and solutions | by Alessia  Fravolini | Lybra.Tech | Medium">
            <a:extLst>
              <a:ext uri="{FF2B5EF4-FFF2-40B4-BE49-F238E27FC236}">
                <a16:creationId xmlns:a16="http://schemas.microsoft.com/office/drawing/2014/main" id="{FA3BFF65-76F9-B3A7-FDFE-AF5C452043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31914" y="5120041"/>
            <a:ext cx="2585967" cy="17212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5220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2526112" y="2657681"/>
            <a:ext cx="9204138" cy="4051504"/>
          </a:xfrm>
        </p:spPr>
        <p:txBody>
          <a:bodyPr>
            <a:normAutofit/>
          </a:bodyPr>
          <a:lstStyle/>
          <a:p>
            <a:pPr marL="457200" indent="-457200">
              <a:buFont typeface="+mj-lt"/>
              <a:buAutoNum type="arabicPeriod"/>
            </a:pPr>
            <a:r>
              <a:rPr lang="cs-CZ" sz="2400" dirty="0">
                <a:sym typeface="Wingdings" panose="05000000000000000000" pitchFamily="2" charset="2"/>
              </a:rPr>
              <a:t>Direct vs. </a:t>
            </a:r>
            <a:r>
              <a:rPr lang="cs-CZ" sz="2400" dirty="0" err="1">
                <a:sym typeface="Wingdings" panose="05000000000000000000" pitchFamily="2" charset="2"/>
              </a:rPr>
              <a:t>indirect</a:t>
            </a:r>
            <a:r>
              <a:rPr lang="cs-CZ" sz="2400" dirty="0">
                <a:sym typeface="Wingdings" panose="05000000000000000000" pitchFamily="2" charset="2"/>
              </a:rPr>
              <a:t> network </a:t>
            </a:r>
            <a:r>
              <a:rPr lang="cs-CZ" sz="2400" dirty="0" err="1">
                <a:sym typeface="Wingdings" panose="05000000000000000000" pitchFamily="2" charset="2"/>
              </a:rPr>
              <a:t>effects</a:t>
            </a:r>
            <a:endParaRPr lang="cs-CZ" sz="2400" dirty="0">
              <a:sym typeface="Wingdings" panose="05000000000000000000" pitchFamily="2" charset="2"/>
            </a:endParaRPr>
          </a:p>
          <a:p>
            <a:pPr marL="457200" indent="-457200">
              <a:buFont typeface="+mj-lt"/>
              <a:buAutoNum type="arabicPeriod"/>
            </a:pPr>
            <a:r>
              <a:rPr lang="cs-CZ" sz="2400" b="1" dirty="0">
                <a:solidFill>
                  <a:schemeClr val="accent1"/>
                </a:solidFill>
                <a:sym typeface="Wingdings" panose="05000000000000000000" pitchFamily="2" charset="2"/>
              </a:rPr>
              <a:t>A model of network </a:t>
            </a:r>
            <a:r>
              <a:rPr lang="cs-CZ" sz="2400" b="1" dirty="0" err="1">
                <a:solidFill>
                  <a:schemeClr val="accent1"/>
                </a:solidFill>
                <a:sym typeface="Wingdings" panose="05000000000000000000" pitchFamily="2" charset="2"/>
              </a:rPr>
              <a:t>externalities</a:t>
            </a:r>
            <a:endParaRPr lang="cs-CZ" sz="2400" b="1" dirty="0">
              <a:solidFill>
                <a:schemeClr val="accent1"/>
              </a:solidFill>
              <a:sym typeface="Wingdings" panose="05000000000000000000" pitchFamily="2" charset="2"/>
            </a:endParaRPr>
          </a:p>
          <a:p>
            <a:pPr marL="457200" indent="-457200">
              <a:buFont typeface="+mj-lt"/>
              <a:buAutoNum type="arabicPeriod"/>
            </a:pPr>
            <a:r>
              <a:rPr lang="cs-CZ" sz="2400" dirty="0" err="1">
                <a:sym typeface="Wingdings" panose="05000000000000000000" pitchFamily="2" charset="2"/>
              </a:rPr>
              <a:t>Critical</a:t>
            </a:r>
            <a:r>
              <a:rPr lang="cs-CZ" sz="2400" dirty="0">
                <a:sym typeface="Wingdings" panose="05000000000000000000" pitchFamily="2" charset="2"/>
              </a:rPr>
              <a:t> </a:t>
            </a:r>
            <a:r>
              <a:rPr lang="cs-CZ" sz="2400" dirty="0" err="1">
                <a:sym typeface="Wingdings" panose="05000000000000000000" pitchFamily="2" charset="2"/>
              </a:rPr>
              <a:t>mass</a:t>
            </a:r>
            <a:endParaRPr lang="cs-CZ" sz="2400" dirty="0">
              <a:sym typeface="Wingdings" panose="05000000000000000000" pitchFamily="2" charset="2"/>
            </a:endParaRPr>
          </a:p>
          <a:p>
            <a:pPr marL="457200" indent="-457200">
              <a:buFont typeface="+mj-lt"/>
              <a:buAutoNum type="arabicPeriod"/>
            </a:pPr>
            <a:r>
              <a:rPr lang="cs-CZ" sz="2400" dirty="0" err="1">
                <a:sym typeface="Wingdings" panose="05000000000000000000" pitchFamily="2" charset="2"/>
              </a:rPr>
              <a:t>Standardisation</a:t>
            </a:r>
            <a:endParaRPr lang="en-US" sz="2400" dirty="0">
              <a:sym typeface="Wingdings" panose="05000000000000000000" pitchFamily="2" charset="2"/>
            </a:endParaRPr>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148815"/>
            <a:ext cx="10515600" cy="1325563"/>
          </a:xfrm>
        </p:spPr>
        <p:txBody>
          <a:bodyPr/>
          <a:lstStyle/>
          <a:p>
            <a:r>
              <a:rPr lang="en-US" dirty="0"/>
              <a:t>Roadmap</a:t>
            </a:r>
            <a:endParaRPr lang="cs-CZ" dirty="0"/>
          </a:p>
        </p:txBody>
      </p:sp>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Roadmap</a:t>
            </a:r>
            <a:endParaRPr lang="cs-CZ" dirty="0"/>
          </a:p>
        </p:txBody>
      </p:sp>
    </p:spTree>
    <p:extLst>
      <p:ext uri="{BB962C8B-B14F-4D97-AF65-F5344CB8AC3E}">
        <p14:creationId xmlns:p14="http://schemas.microsoft.com/office/powerpoint/2010/main" val="25925648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45074" y="1474377"/>
                <a:ext cx="10892051" cy="5234808"/>
              </a:xfrm>
            </p:spPr>
            <p:txBody>
              <a:bodyPr>
                <a:normAutofit/>
              </a:bodyPr>
              <a:lstStyle/>
              <a:p>
                <a:r>
                  <a:rPr lang="cs-CZ" sz="2000" dirty="0">
                    <a:sym typeface="Wingdings" panose="05000000000000000000" pitchFamily="2" charset="2"/>
                  </a:rPr>
                  <a:t>A start-up </a:t>
                </a:r>
                <a:r>
                  <a:rPr lang="cs-CZ" sz="2000" dirty="0" err="1">
                    <a:sym typeface="Wingdings" panose="05000000000000000000" pitchFamily="2" charset="2"/>
                  </a:rPr>
                  <a:t>creates</a:t>
                </a:r>
                <a:r>
                  <a:rPr lang="cs-CZ" sz="2000" dirty="0">
                    <a:sym typeface="Wingdings" panose="05000000000000000000" pitchFamily="2" charset="2"/>
                  </a:rPr>
                  <a:t> a </a:t>
                </a:r>
                <a:r>
                  <a:rPr lang="cs-CZ" sz="2000" dirty="0" err="1">
                    <a:sym typeface="Wingdings" panose="05000000000000000000" pitchFamily="2" charset="2"/>
                  </a:rPr>
                  <a:t>new</a:t>
                </a:r>
                <a:r>
                  <a:rPr lang="cs-CZ" sz="2000" dirty="0">
                    <a:sym typeface="Wingdings" panose="05000000000000000000" pitchFamily="2" charset="2"/>
                  </a:rPr>
                  <a:t> </a:t>
                </a:r>
                <a:r>
                  <a:rPr lang="cs-CZ" sz="2000" dirty="0" err="1">
                    <a:sym typeface="Wingdings" panose="05000000000000000000" pitchFamily="2" charset="2"/>
                  </a:rPr>
                  <a:t>messaging</a:t>
                </a:r>
                <a:r>
                  <a:rPr lang="cs-CZ" sz="2000" dirty="0">
                    <a:sym typeface="Wingdings" panose="05000000000000000000" pitchFamily="2" charset="2"/>
                  </a:rPr>
                  <a:t> </a:t>
                </a:r>
                <a:r>
                  <a:rPr lang="cs-CZ" sz="2000" dirty="0" err="1">
                    <a:sym typeface="Wingdings" panose="05000000000000000000" pitchFamily="2" charset="2"/>
                  </a:rPr>
                  <a:t>app</a:t>
                </a:r>
                <a:r>
                  <a:rPr lang="cs-CZ" sz="2000" dirty="0">
                    <a:sym typeface="Wingdings" panose="05000000000000000000" pitchFamily="2" charset="2"/>
                  </a:rPr>
                  <a:t> </a:t>
                </a:r>
              </a:p>
              <a:p>
                <a:pPr marL="457200" lvl="1" indent="0">
                  <a:buNone/>
                </a:pPr>
                <a:r>
                  <a:rPr lang="cs-CZ" sz="2000" dirty="0">
                    <a:sym typeface="Wingdings" panose="05000000000000000000" pitchFamily="2" charset="2"/>
                  </a:rPr>
                  <a:t> monopoly with MC = 0</a:t>
                </a:r>
              </a:p>
              <a:p>
                <a:r>
                  <a:rPr lang="cs-CZ" sz="2000" dirty="0">
                    <a:sym typeface="Wingdings" panose="05000000000000000000" pitchFamily="2" charset="2"/>
                  </a:rPr>
                  <a:t>A </a:t>
                </a:r>
                <a:r>
                  <a:rPr lang="cs-CZ" sz="2000" dirty="0" err="1">
                    <a:sym typeface="Wingdings" panose="05000000000000000000" pitchFamily="2" charset="2"/>
                  </a:rPr>
                  <a:t>mass</a:t>
                </a:r>
                <a:r>
                  <a:rPr lang="cs-CZ" sz="2000" dirty="0">
                    <a:sym typeface="Wingdings" panose="05000000000000000000" pitchFamily="2" charset="2"/>
                  </a:rPr>
                  <a:t> of </a:t>
                </a:r>
                <a:r>
                  <a:rPr lang="cs-CZ" sz="2000" dirty="0" err="1">
                    <a:sym typeface="Wingdings" panose="05000000000000000000" pitchFamily="2" charset="2"/>
                  </a:rPr>
                  <a:t>consumers</a:t>
                </a:r>
                <a:r>
                  <a:rPr lang="en-US" sz="2000" dirty="0">
                    <a:sym typeface="Wingdings" panose="05000000000000000000" pitchFamily="2" charset="2"/>
                  </a:rPr>
                  <a:t> (normalized to 1)</a:t>
                </a:r>
                <a:endParaRPr lang="cs-CZ" sz="2000" dirty="0">
                  <a:sym typeface="Wingdings" panose="05000000000000000000" pitchFamily="2" charset="2"/>
                </a:endParaRPr>
              </a:p>
              <a:p>
                <a:r>
                  <a:rPr lang="en-US" sz="2000" dirty="0">
                    <a:sym typeface="Wingdings" panose="05000000000000000000" pitchFamily="2" charset="2"/>
                  </a:rPr>
                  <a:t>U</a:t>
                </a:r>
                <a14:m>
                  <m:oMath xmlns:m="http://schemas.openxmlformats.org/officeDocument/2006/math">
                    <m:r>
                      <a:rPr lang="cs-CZ" sz="2000" i="1">
                        <a:latin typeface="Cambria Math" panose="02040503050406030204" pitchFamily="18" charset="0"/>
                        <a:sym typeface="Wingdings" panose="05000000000000000000" pitchFamily="2" charset="2"/>
                      </a:rPr>
                      <m:t>=</m:t>
                    </m:r>
                    <m:r>
                      <a:rPr lang="cs-CZ" sz="2000" b="0" i="1" smtClean="0">
                        <a:latin typeface="Cambria Math" panose="02040503050406030204" pitchFamily="18" charset="0"/>
                        <a:sym typeface="Wingdings" panose="05000000000000000000" pitchFamily="2" charset="2"/>
                      </a:rPr>
                      <m:t>𝑎</m:t>
                    </m:r>
                    <m:r>
                      <a:rPr lang="cs-CZ" sz="2000" b="0" i="1" smtClean="0">
                        <a:latin typeface="Cambria Math" panose="02040503050406030204" pitchFamily="18" charset="0"/>
                        <a:sym typeface="Wingdings" panose="05000000000000000000" pitchFamily="2" charset="2"/>
                      </a:rPr>
                      <m:t>+</m:t>
                    </m:r>
                    <m:r>
                      <m:rPr>
                        <m:nor/>
                      </m:rPr>
                      <a:rPr lang="el-GR" sz="2000" dirty="0"/>
                      <m:t>θ</m:t>
                    </m:r>
                    <m:r>
                      <a:rPr lang="en-US" sz="2000" b="0" i="1" dirty="0" smtClean="0">
                        <a:latin typeface="Cambria Math" panose="02040503050406030204" pitchFamily="18" charset="0"/>
                      </a:rPr>
                      <m:t>𝑣</m:t>
                    </m:r>
                    <m:sSup>
                      <m:sSupPr>
                        <m:ctrlPr>
                          <a:rPr lang="en-US" sz="2000" b="0" i="1" dirty="0" smtClean="0">
                            <a:latin typeface="Cambria Math" panose="02040503050406030204" pitchFamily="18" charset="0"/>
                          </a:rPr>
                        </m:ctrlPr>
                      </m:sSupPr>
                      <m:e>
                        <m:r>
                          <a:rPr lang="en-US" sz="2000" b="0" i="1" dirty="0" smtClean="0">
                            <a:latin typeface="Cambria Math" panose="02040503050406030204" pitchFamily="18" charset="0"/>
                          </a:rPr>
                          <m:t>𝑁</m:t>
                        </m:r>
                      </m:e>
                      <m:sup>
                        <m:r>
                          <a:rPr lang="en-US" sz="2000" b="0" i="1" dirty="0" smtClean="0">
                            <a:latin typeface="Cambria Math" panose="02040503050406030204" pitchFamily="18" charset="0"/>
                          </a:rPr>
                          <m:t>𝑒</m:t>
                        </m:r>
                      </m:sup>
                    </m:sSup>
                  </m:oMath>
                </a14:m>
                <a:endParaRPr lang="cs-CZ" sz="2000" dirty="0">
                  <a:sym typeface="Wingdings" panose="05000000000000000000" pitchFamily="2" charset="2"/>
                </a:endParaRPr>
              </a:p>
              <a:p>
                <a:pPr lvl="1"/>
                <a:r>
                  <a:rPr lang="cs-CZ" sz="2000" i="1" dirty="0">
                    <a:sym typeface="Wingdings" panose="05000000000000000000" pitchFamily="2" charset="2"/>
                  </a:rPr>
                  <a:t>a</a:t>
                </a:r>
                <a:r>
                  <a:rPr lang="cs-CZ" sz="2000" dirty="0">
                    <a:sym typeface="Wingdings" panose="05000000000000000000" pitchFamily="2" charset="2"/>
                  </a:rPr>
                  <a:t> </a:t>
                </a:r>
                <a:r>
                  <a:rPr lang="cs-CZ" sz="2000" dirty="0" err="1">
                    <a:sym typeface="Wingdings" panose="05000000000000000000" pitchFamily="2" charset="2"/>
                  </a:rPr>
                  <a:t>is</a:t>
                </a:r>
                <a:r>
                  <a:rPr lang="cs-CZ" sz="2000" dirty="0">
                    <a:sym typeface="Wingdings" panose="05000000000000000000" pitchFamily="2" charset="2"/>
                  </a:rPr>
                  <a:t> the „</a:t>
                </a:r>
                <a:r>
                  <a:rPr lang="cs-CZ" sz="2000" dirty="0" err="1">
                    <a:sym typeface="Wingdings" panose="05000000000000000000" pitchFamily="2" charset="2"/>
                  </a:rPr>
                  <a:t>standalone</a:t>
                </a:r>
                <a:r>
                  <a:rPr lang="cs-CZ" sz="2000" dirty="0">
                    <a:sym typeface="Wingdings" panose="05000000000000000000" pitchFamily="2" charset="2"/>
                  </a:rPr>
                  <a:t> benefit“</a:t>
                </a:r>
                <a:endParaRPr lang="en-US" sz="2000" dirty="0">
                  <a:sym typeface="Wingdings" panose="05000000000000000000" pitchFamily="2" charset="2"/>
                </a:endParaRPr>
              </a:p>
              <a:p>
                <a:pPr lvl="1"/>
                <a14:m>
                  <m:oMath xmlns:m="http://schemas.openxmlformats.org/officeDocument/2006/math">
                    <m:r>
                      <m:rPr>
                        <m:nor/>
                      </m:rPr>
                      <a:rPr lang="el-GR" sz="2000" dirty="0"/>
                      <m:t>θ</m:t>
                    </m:r>
                    <m:r>
                      <a:rPr lang="en-US" sz="2000" i="1" dirty="0">
                        <a:latin typeface="Cambria Math" panose="02040503050406030204" pitchFamily="18" charset="0"/>
                      </a:rPr>
                      <m:t>𝑣</m:t>
                    </m:r>
                    <m:sSup>
                      <m:sSupPr>
                        <m:ctrlPr>
                          <a:rPr lang="en-US" sz="2000" i="1" dirty="0">
                            <a:latin typeface="Cambria Math" panose="02040503050406030204" pitchFamily="18" charset="0"/>
                          </a:rPr>
                        </m:ctrlPr>
                      </m:sSupPr>
                      <m:e>
                        <m:r>
                          <a:rPr lang="en-US" sz="2000" i="1" dirty="0">
                            <a:latin typeface="Cambria Math" panose="02040503050406030204" pitchFamily="18" charset="0"/>
                          </a:rPr>
                          <m:t>𝑁</m:t>
                        </m:r>
                      </m:e>
                      <m:sup>
                        <m:r>
                          <a:rPr lang="en-US" sz="2000" i="1" dirty="0">
                            <a:latin typeface="Cambria Math" panose="02040503050406030204" pitchFamily="18" charset="0"/>
                          </a:rPr>
                          <m:t>𝑒</m:t>
                        </m:r>
                      </m:sup>
                    </m:sSup>
                  </m:oMath>
                </a14:m>
                <a:r>
                  <a:rPr lang="en-US" sz="2000" dirty="0">
                    <a:sym typeface="Wingdings" panose="05000000000000000000" pitchFamily="2" charset="2"/>
                  </a:rPr>
                  <a:t> </a:t>
                </a:r>
                <a:r>
                  <a:rPr lang="cs-CZ" sz="2000" dirty="0" err="1">
                    <a:sym typeface="Wingdings" panose="05000000000000000000" pitchFamily="2" charset="2"/>
                  </a:rPr>
                  <a:t>is</a:t>
                </a:r>
                <a:r>
                  <a:rPr lang="cs-CZ" sz="2000" dirty="0">
                    <a:sym typeface="Wingdings" panose="05000000000000000000" pitchFamily="2" charset="2"/>
                  </a:rPr>
                  <a:t> the „network benefit“</a:t>
                </a:r>
                <a:endParaRPr lang="cs-CZ" sz="2000" i="1" dirty="0">
                  <a:sym typeface="Wingdings" panose="05000000000000000000" pitchFamily="2" charset="2"/>
                </a:endParaRPr>
              </a:p>
              <a:p>
                <a:pPr lvl="2"/>
                <a14:m>
                  <m:oMath xmlns:m="http://schemas.openxmlformats.org/officeDocument/2006/math">
                    <m:sSup>
                      <m:sSupPr>
                        <m:ctrlPr>
                          <a:rPr lang="en-US" i="1" dirty="0">
                            <a:latin typeface="Cambria Math" panose="02040503050406030204" pitchFamily="18" charset="0"/>
                          </a:rPr>
                        </m:ctrlPr>
                      </m:sSupPr>
                      <m:e>
                        <m:r>
                          <a:rPr lang="en-US" i="1" dirty="0">
                            <a:latin typeface="Cambria Math" panose="02040503050406030204" pitchFamily="18" charset="0"/>
                          </a:rPr>
                          <m:t>𝑁</m:t>
                        </m:r>
                      </m:e>
                      <m:sup>
                        <m:r>
                          <a:rPr lang="en-US" i="1" dirty="0">
                            <a:latin typeface="Cambria Math" panose="02040503050406030204" pitchFamily="18" charset="0"/>
                          </a:rPr>
                          <m:t>𝑒</m:t>
                        </m:r>
                      </m:sup>
                    </m:sSup>
                  </m:oMath>
                </a14:m>
                <a:r>
                  <a:rPr lang="en-US" dirty="0">
                    <a:sym typeface="Wingdings" panose="05000000000000000000" pitchFamily="2" charset="2"/>
                  </a:rPr>
                  <a:t> is </a:t>
                </a:r>
                <a:r>
                  <a:rPr lang="cs-CZ" dirty="0">
                    <a:sym typeface="Wingdings" panose="05000000000000000000" pitchFamily="2" charset="2"/>
                  </a:rPr>
                  <a:t>the </a:t>
                </a:r>
                <a:r>
                  <a:rPr lang="cs-CZ" u="sng" dirty="0" err="1">
                    <a:sym typeface="Wingdings" panose="05000000000000000000" pitchFamily="2" charset="2"/>
                  </a:rPr>
                  <a:t>expected</a:t>
                </a:r>
                <a:r>
                  <a:rPr lang="cs-CZ" dirty="0">
                    <a:sym typeface="Wingdings" panose="05000000000000000000" pitchFamily="2" charset="2"/>
                  </a:rPr>
                  <a:t> </a:t>
                </a:r>
                <a:r>
                  <a:rPr lang="en-US" dirty="0">
                    <a:sym typeface="Wingdings" panose="05000000000000000000" pitchFamily="2" charset="2"/>
                  </a:rPr>
                  <a:t>number </a:t>
                </a:r>
                <a:r>
                  <a:rPr lang="cs-CZ" dirty="0">
                    <a:sym typeface="Wingdings" panose="05000000000000000000" pitchFamily="2" charset="2"/>
                  </a:rPr>
                  <a:t>of </a:t>
                </a:r>
                <a:r>
                  <a:rPr lang="cs-CZ" dirty="0" err="1">
                    <a:sym typeface="Wingdings" panose="05000000000000000000" pitchFamily="2" charset="2"/>
                  </a:rPr>
                  <a:t>consumers</a:t>
                </a:r>
                <a:r>
                  <a:rPr lang="cs-CZ" dirty="0">
                    <a:sym typeface="Wingdings" panose="05000000000000000000" pitchFamily="2" charset="2"/>
                  </a:rPr>
                  <a:t> </a:t>
                </a:r>
                <a:r>
                  <a:rPr lang="cs-CZ" dirty="0" err="1">
                    <a:sym typeface="Wingdings" panose="05000000000000000000" pitchFamily="2" charset="2"/>
                  </a:rPr>
                  <a:t>getting</a:t>
                </a:r>
                <a:r>
                  <a:rPr lang="cs-CZ" dirty="0">
                    <a:sym typeface="Wingdings" panose="05000000000000000000" pitchFamily="2" charset="2"/>
                  </a:rPr>
                  <a:t> the </a:t>
                </a:r>
                <a:r>
                  <a:rPr lang="cs-CZ" dirty="0" err="1">
                    <a:sym typeface="Wingdings" panose="05000000000000000000" pitchFamily="2" charset="2"/>
                  </a:rPr>
                  <a:t>app</a:t>
                </a:r>
                <a:endParaRPr lang="en-US" dirty="0">
                  <a:sym typeface="Wingdings" panose="05000000000000000000" pitchFamily="2" charset="2"/>
                </a:endParaRPr>
              </a:p>
              <a:p>
                <a:pPr lvl="2"/>
                <a14:m>
                  <m:oMath xmlns:m="http://schemas.openxmlformats.org/officeDocument/2006/math">
                    <m:r>
                      <a:rPr lang="en-US" i="1" dirty="0">
                        <a:latin typeface="Cambria Math" panose="02040503050406030204" pitchFamily="18" charset="0"/>
                      </a:rPr>
                      <m:t>𝑣</m:t>
                    </m:r>
                  </m:oMath>
                </a14:m>
                <a:r>
                  <a:rPr lang="en-US" dirty="0">
                    <a:sym typeface="Wingdings" panose="05000000000000000000" pitchFamily="2" charset="2"/>
                  </a:rPr>
                  <a:t> is the strength of the network effects</a:t>
                </a:r>
                <a:endParaRPr lang="cs-CZ" dirty="0">
                  <a:sym typeface="Wingdings" panose="05000000000000000000" pitchFamily="2" charset="2"/>
                </a:endParaRPr>
              </a:p>
              <a:p>
                <a:pPr lvl="2"/>
                <a14:m>
                  <m:oMath xmlns:m="http://schemas.openxmlformats.org/officeDocument/2006/math">
                    <m:r>
                      <m:rPr>
                        <m:nor/>
                      </m:rPr>
                      <a:rPr lang="el-GR" dirty="0"/>
                      <m:t>θ</m:t>
                    </m:r>
                  </m:oMath>
                </a14:m>
                <a:r>
                  <a:rPr lang="en-US" dirty="0">
                    <a:sym typeface="Wingdings" panose="05000000000000000000" pitchFamily="2" charset="2"/>
                  </a:rPr>
                  <a:t> </a:t>
                </a:r>
                <a:r>
                  <a:rPr lang="cs-CZ" dirty="0" err="1">
                    <a:sym typeface="Wingdings" panose="05000000000000000000" pitchFamily="2" charset="2"/>
                  </a:rPr>
                  <a:t>uniformly</a:t>
                </a:r>
                <a:r>
                  <a:rPr lang="cs-CZ" dirty="0">
                    <a:sym typeface="Wingdings" panose="05000000000000000000" pitchFamily="2" charset="2"/>
                  </a:rPr>
                  <a:t> </a:t>
                </a:r>
                <a:r>
                  <a:rPr lang="cs-CZ" dirty="0" err="1">
                    <a:sym typeface="Wingdings" panose="05000000000000000000" pitchFamily="2" charset="2"/>
                  </a:rPr>
                  <a:t>distributed</a:t>
                </a:r>
                <a:r>
                  <a:rPr lang="cs-CZ" dirty="0">
                    <a:sym typeface="Wingdings" panose="05000000000000000000" pitchFamily="2" charset="2"/>
                  </a:rPr>
                  <a:t> on the unit interval</a:t>
                </a:r>
                <a:r>
                  <a:rPr lang="en-US" dirty="0">
                    <a:sym typeface="Wingdings" panose="05000000000000000000" pitchFamily="2" charset="2"/>
                  </a:rPr>
                  <a:t>, measures each consumer’s valuation of the network benefits</a:t>
                </a:r>
                <a:endParaRPr lang="cs-CZ" dirty="0">
                  <a:sym typeface="Wingdings" panose="05000000000000000000" pitchFamily="2" charset="2"/>
                </a:endParaRPr>
              </a:p>
              <a:p>
                <a:r>
                  <a:rPr lang="cs-CZ" sz="2000" dirty="0" err="1">
                    <a:sym typeface="Wingdings" panose="05000000000000000000" pitchFamily="2" charset="2"/>
                  </a:rPr>
                  <a:t>For</a:t>
                </a:r>
                <a:r>
                  <a:rPr lang="cs-CZ" sz="2000" dirty="0">
                    <a:sym typeface="Wingdings" panose="05000000000000000000" pitchFamily="2" charset="2"/>
                  </a:rPr>
                  <a:t> </a:t>
                </a:r>
                <a:r>
                  <a:rPr lang="cs-CZ" sz="2000" dirty="0" err="1">
                    <a:sym typeface="Wingdings" panose="05000000000000000000" pitchFamily="2" charset="2"/>
                  </a:rPr>
                  <a:t>now</a:t>
                </a:r>
                <a:r>
                  <a:rPr lang="cs-CZ" sz="2000" dirty="0">
                    <a:sym typeface="Wingdings" panose="05000000000000000000" pitchFamily="2" charset="2"/>
                  </a:rPr>
                  <a:t> </a:t>
                </a:r>
                <a:r>
                  <a:rPr lang="cs-CZ" sz="2000" dirty="0" err="1">
                    <a:sym typeface="Wingdings" panose="05000000000000000000" pitchFamily="2" charset="2"/>
                  </a:rPr>
                  <a:t>assume</a:t>
                </a:r>
                <a:r>
                  <a:rPr lang="cs-CZ" sz="2000" dirty="0">
                    <a:sym typeface="Wingdings" panose="05000000000000000000" pitchFamily="2" charset="2"/>
                  </a:rPr>
                  <a:t> </a:t>
                </a:r>
              </a:p>
              <a:p>
                <a:pPr lvl="1"/>
                <a:r>
                  <a:rPr lang="en-GB" sz="2000" dirty="0">
                    <a:sym typeface="Wingdings" panose="05000000000000000000" pitchFamily="2" charset="2"/>
                  </a:rPr>
                  <a:t>a</a:t>
                </a:r>
                <a:r>
                  <a:rPr lang="cs-CZ" sz="2000" dirty="0">
                    <a:sym typeface="Wingdings" panose="05000000000000000000" pitchFamily="2" charset="2"/>
                  </a:rPr>
                  <a:t> = 0  no </a:t>
                </a:r>
                <a:r>
                  <a:rPr lang="cs-CZ" sz="2000" dirty="0" err="1">
                    <a:sym typeface="Wingdings" panose="05000000000000000000" pitchFamily="2" charset="2"/>
                  </a:rPr>
                  <a:t>standalone</a:t>
                </a:r>
                <a:r>
                  <a:rPr lang="cs-CZ" sz="2000" dirty="0">
                    <a:sym typeface="Wingdings" panose="05000000000000000000" pitchFamily="2" charset="2"/>
                  </a:rPr>
                  <a:t> benefit</a:t>
                </a:r>
              </a:p>
              <a:p>
                <a:pPr lvl="1"/>
                <a:r>
                  <a:rPr lang="cs-CZ" sz="2000" dirty="0">
                    <a:sym typeface="Wingdings" panose="05000000000000000000" pitchFamily="2" charset="2"/>
                  </a:rPr>
                  <a:t>v </a:t>
                </a:r>
                <a:r>
                  <a:rPr lang="en-US" sz="2000" dirty="0">
                    <a:sym typeface="Wingdings" panose="05000000000000000000" pitchFamily="2" charset="2"/>
                  </a:rPr>
                  <a:t>=</a:t>
                </a:r>
                <a:r>
                  <a:rPr lang="cs-CZ" sz="2000" dirty="0">
                    <a:sym typeface="Wingdings" panose="05000000000000000000" pitchFamily="2" charset="2"/>
                  </a:rPr>
                  <a:t> </a:t>
                </a:r>
                <a:r>
                  <a:rPr lang="en-US" sz="2000" dirty="0">
                    <a:sym typeface="Wingdings" panose="05000000000000000000" pitchFamily="2" charset="2"/>
                  </a:rPr>
                  <a:t>1</a:t>
                </a:r>
                <a:r>
                  <a:rPr lang="cs-CZ" sz="2000" dirty="0">
                    <a:sym typeface="Wingdings" panose="05000000000000000000" pitchFamily="2" charset="2"/>
                  </a:rPr>
                  <a:t>  network </a:t>
                </a:r>
                <a:r>
                  <a:rPr lang="cs-CZ" sz="2000" dirty="0" err="1">
                    <a:sym typeface="Wingdings" panose="05000000000000000000" pitchFamily="2" charset="2"/>
                  </a:rPr>
                  <a:t>effects</a:t>
                </a:r>
                <a:r>
                  <a:rPr lang="cs-CZ" sz="2000" dirty="0">
                    <a:sym typeface="Wingdings" panose="05000000000000000000" pitchFamily="2" charset="2"/>
                  </a:rPr>
                  <a:t> </a:t>
                </a:r>
                <a:r>
                  <a:rPr lang="cs-CZ" sz="2000" dirty="0" err="1">
                    <a:sym typeface="Wingdings" panose="05000000000000000000" pitchFamily="2" charset="2"/>
                  </a:rPr>
                  <a:t>normalised</a:t>
                </a:r>
                <a:r>
                  <a:rPr lang="cs-CZ" sz="2000" dirty="0">
                    <a:sym typeface="Wingdings" panose="05000000000000000000" pitchFamily="2" charset="2"/>
                  </a:rPr>
                  <a:t> to 1</a:t>
                </a:r>
              </a:p>
              <a:p>
                <a:pPr lvl="1"/>
                <a:r>
                  <a:rPr lang="cs-CZ" sz="2000" dirty="0" err="1">
                    <a:sym typeface="Wingdings" panose="05000000000000000000" pitchFamily="2" charset="2"/>
                  </a:rPr>
                  <a:t>consumer</a:t>
                </a:r>
                <a:r>
                  <a:rPr lang="cs-CZ" sz="2000" dirty="0">
                    <a:sym typeface="Wingdings" panose="05000000000000000000" pitchFamily="2" charset="2"/>
                  </a:rPr>
                  <a:t> </a:t>
                </a:r>
                <a:r>
                  <a:rPr lang="cs-CZ" sz="2000" dirty="0" err="1">
                    <a:sym typeface="Wingdings" panose="05000000000000000000" pitchFamily="2" charset="2"/>
                  </a:rPr>
                  <a:t>i‘s</a:t>
                </a:r>
                <a:r>
                  <a:rPr lang="cs-CZ" sz="2000" dirty="0">
                    <a:sym typeface="Wingdings" panose="05000000000000000000" pitchFamily="2" charset="2"/>
                  </a:rPr>
                  <a:t> maximum </a:t>
                </a:r>
                <a:r>
                  <a:rPr lang="cs-CZ" sz="2000" dirty="0" err="1">
                    <a:sym typeface="Wingdings" panose="05000000000000000000" pitchFamily="2" charset="2"/>
                  </a:rPr>
                  <a:t>willingness</a:t>
                </a:r>
                <a:r>
                  <a:rPr lang="cs-CZ" sz="2000" dirty="0">
                    <a:sym typeface="Wingdings" panose="05000000000000000000" pitchFamily="2" charset="2"/>
                  </a:rPr>
                  <a:t> to </a:t>
                </a:r>
                <a:r>
                  <a:rPr lang="cs-CZ" sz="2000" dirty="0" err="1">
                    <a:sym typeface="Wingdings" panose="05000000000000000000" pitchFamily="2" charset="2"/>
                  </a:rPr>
                  <a:t>pay</a:t>
                </a:r>
                <a:r>
                  <a:rPr lang="cs-CZ" sz="2000" dirty="0">
                    <a:sym typeface="Wingdings" panose="05000000000000000000" pitchFamily="2" charset="2"/>
                  </a:rPr>
                  <a:t> </a:t>
                </a:r>
                <a:r>
                  <a:rPr lang="cs-CZ" sz="2000" dirty="0" err="1">
                    <a:sym typeface="Wingdings" panose="05000000000000000000" pitchFamily="2" charset="2"/>
                  </a:rPr>
                  <a:t>is</a:t>
                </a:r>
                <a:r>
                  <a:rPr lang="cs-CZ" sz="2000" dirty="0">
                    <a:sym typeface="Wingdings" panose="05000000000000000000" pitchFamily="2" charset="2"/>
                  </a:rPr>
                  <a:t> </a:t>
                </a:r>
                <a14:m>
                  <m:oMath xmlns:m="http://schemas.openxmlformats.org/officeDocument/2006/math">
                    <m:r>
                      <m:rPr>
                        <m:nor/>
                      </m:rPr>
                      <a:rPr lang="el-GR" sz="2000" dirty="0"/>
                      <m:t>θ</m:t>
                    </m:r>
                    <m:sSup>
                      <m:sSupPr>
                        <m:ctrlPr>
                          <a:rPr lang="en-US" sz="2000" i="1" dirty="0">
                            <a:latin typeface="Cambria Math" panose="02040503050406030204" pitchFamily="18" charset="0"/>
                          </a:rPr>
                        </m:ctrlPr>
                      </m:sSupPr>
                      <m:e>
                        <m:r>
                          <a:rPr lang="en-US" sz="2000" i="1" dirty="0">
                            <a:latin typeface="Cambria Math" panose="02040503050406030204" pitchFamily="18" charset="0"/>
                          </a:rPr>
                          <m:t>𝑁</m:t>
                        </m:r>
                      </m:e>
                      <m:sup>
                        <m:r>
                          <a:rPr lang="en-US" sz="2000" i="1" dirty="0">
                            <a:latin typeface="Cambria Math" panose="02040503050406030204" pitchFamily="18" charset="0"/>
                          </a:rPr>
                          <m:t>𝑒</m:t>
                        </m:r>
                      </m:sup>
                    </m:sSup>
                  </m:oMath>
                </a14:m>
                <a:endParaRPr lang="cs-CZ" sz="2000" dirty="0">
                  <a:sym typeface="Wingdings" panose="05000000000000000000" pitchFamily="2" charset="2"/>
                </a:endParaRPr>
              </a:p>
            </p:txBody>
          </p:sp>
        </mc:Choice>
        <mc:Fallback xmlns="">
          <p:sp>
            <p:nvSpPr>
              <p:cNvPr id="3" name="Content Placeholder 2">
                <a:extLst>
                  <a:ext uri="{FF2B5EF4-FFF2-40B4-BE49-F238E27FC236}">
                    <a16:creationId xmlns:a16="http://schemas.microsoft.com/office/drawing/2014/main" id="{49AF8558-D517-441C-B1E2-B36062CB8934}"/>
                  </a:ext>
                </a:extLst>
              </p:cNvPr>
              <p:cNvSpPr>
                <a:spLocks noGrp="1" noRot="1" noChangeAspect="1" noMove="1" noResize="1" noEditPoints="1" noAdjustHandles="1" noChangeArrowheads="1" noChangeShapeType="1" noTextEdit="1"/>
              </p:cNvSpPr>
              <p:nvPr>
                <p:ph idx="1"/>
              </p:nvPr>
            </p:nvSpPr>
            <p:spPr>
              <a:xfrm>
                <a:off x="845074" y="1474377"/>
                <a:ext cx="10892051" cy="5234808"/>
              </a:xfrm>
              <a:blipFill>
                <a:blip r:embed="rId3"/>
                <a:stretch>
                  <a:fillRect l="-504" t="-1281"/>
                </a:stretch>
              </a:blipFill>
            </p:spPr>
            <p:txBody>
              <a:bodyPr/>
              <a:lstStyle/>
              <a:p>
                <a:r>
                  <a:rPr lang="en-US">
                    <a:noFill/>
                  </a:rPr>
                  <a:t> </a:t>
                </a:r>
              </a:p>
            </p:txBody>
          </p:sp>
        </mc:Fallback>
      </mc:AlternateContent>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a:t>A model of network </a:t>
            </a:r>
            <a:r>
              <a:rPr lang="cs-CZ" dirty="0" err="1"/>
              <a:t>externalities</a:t>
            </a:r>
            <a:endParaRPr lang="cs-CZ" dirty="0"/>
          </a:p>
        </p:txBody>
      </p:sp>
    </p:spTree>
    <p:extLst>
      <p:ext uri="{BB962C8B-B14F-4D97-AF65-F5344CB8AC3E}">
        <p14:creationId xmlns:p14="http://schemas.microsoft.com/office/powerpoint/2010/main" val="1394588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45074" y="1474377"/>
            <a:ext cx="10892051" cy="5234808"/>
          </a:xfrm>
        </p:spPr>
        <p:txBody>
          <a:bodyPr>
            <a:normAutofit/>
          </a:bodyPr>
          <a:lstStyle/>
          <a:p>
            <a:r>
              <a:rPr lang="cs-CZ" sz="2000" dirty="0" err="1">
                <a:sym typeface="Wingdings" panose="05000000000000000000" pitchFamily="2" charset="2"/>
              </a:rPr>
              <a:t>Two</a:t>
            </a:r>
            <a:r>
              <a:rPr lang="cs-CZ" sz="2000" dirty="0">
                <a:sym typeface="Wingdings" panose="05000000000000000000" pitchFamily="2" charset="2"/>
              </a:rPr>
              <a:t> </a:t>
            </a:r>
            <a:r>
              <a:rPr lang="cs-CZ" sz="2000" dirty="0" err="1">
                <a:sym typeface="Wingdings" panose="05000000000000000000" pitchFamily="2" charset="2"/>
              </a:rPr>
              <a:t>stages</a:t>
            </a:r>
            <a:endParaRPr lang="cs-CZ" sz="2000" dirty="0">
              <a:sym typeface="Wingdings" panose="05000000000000000000" pitchFamily="2" charset="2"/>
            </a:endParaRPr>
          </a:p>
          <a:p>
            <a:pPr marL="914400" lvl="1" indent="-457200">
              <a:buFont typeface="+mj-lt"/>
              <a:buAutoNum type="arabicPeriod"/>
            </a:pPr>
            <a:r>
              <a:rPr lang="cs-CZ" sz="2000" dirty="0">
                <a:sym typeface="Wingdings" panose="05000000000000000000" pitchFamily="2" charset="2"/>
              </a:rPr>
              <a:t>The monopoly </a:t>
            </a:r>
            <a:r>
              <a:rPr lang="cs-CZ" sz="2000" dirty="0" err="1">
                <a:sym typeface="Wingdings" panose="05000000000000000000" pitchFamily="2" charset="2"/>
              </a:rPr>
              <a:t>sets</a:t>
            </a:r>
            <a:r>
              <a:rPr lang="cs-CZ" sz="2000" dirty="0">
                <a:sym typeface="Wingdings" panose="05000000000000000000" pitchFamily="2" charset="2"/>
              </a:rPr>
              <a:t> the </a:t>
            </a:r>
            <a:r>
              <a:rPr lang="cs-CZ" sz="2000" dirty="0" err="1">
                <a:sym typeface="Wingdings" panose="05000000000000000000" pitchFamily="2" charset="2"/>
              </a:rPr>
              <a:t>price</a:t>
            </a:r>
            <a:r>
              <a:rPr lang="cs-CZ" sz="2000" dirty="0">
                <a:sym typeface="Wingdings" panose="05000000000000000000" pitchFamily="2" charset="2"/>
              </a:rPr>
              <a:t> p</a:t>
            </a:r>
          </a:p>
          <a:p>
            <a:pPr marL="914400" lvl="1" indent="-457200">
              <a:buFont typeface="+mj-lt"/>
              <a:buAutoNum type="arabicPeriod"/>
            </a:pPr>
            <a:r>
              <a:rPr lang="cs-CZ" sz="2000" dirty="0" err="1">
                <a:sym typeface="Wingdings" panose="05000000000000000000" pitchFamily="2" charset="2"/>
              </a:rPr>
              <a:t>Consumers</a:t>
            </a:r>
            <a:r>
              <a:rPr lang="cs-CZ" sz="2000" dirty="0">
                <a:sym typeface="Wingdings" panose="05000000000000000000" pitchFamily="2" charset="2"/>
              </a:rPr>
              <a:t> </a:t>
            </a:r>
            <a:r>
              <a:rPr lang="cs-CZ" sz="2000" dirty="0" err="1">
                <a:sym typeface="Wingdings" panose="05000000000000000000" pitchFamily="2" charset="2"/>
              </a:rPr>
              <a:t>simultaneously</a:t>
            </a:r>
            <a:r>
              <a:rPr lang="cs-CZ" sz="2000" dirty="0">
                <a:sym typeface="Wingdings" panose="05000000000000000000" pitchFamily="2" charset="2"/>
              </a:rPr>
              <a:t> </a:t>
            </a:r>
            <a:r>
              <a:rPr lang="cs-CZ" sz="2000" dirty="0" err="1">
                <a:sym typeface="Wingdings" panose="05000000000000000000" pitchFamily="2" charset="2"/>
              </a:rPr>
              <a:t>decide</a:t>
            </a:r>
            <a:r>
              <a:rPr lang="cs-CZ" sz="2000" dirty="0">
                <a:sym typeface="Wingdings" panose="05000000000000000000" pitchFamily="2" charset="2"/>
              </a:rPr>
              <a:t> </a:t>
            </a:r>
            <a:r>
              <a:rPr lang="cs-CZ" sz="2000" dirty="0" err="1">
                <a:sym typeface="Wingdings" panose="05000000000000000000" pitchFamily="2" charset="2"/>
              </a:rPr>
              <a:t>whether</a:t>
            </a:r>
            <a:r>
              <a:rPr lang="cs-CZ" sz="2000" dirty="0">
                <a:sym typeface="Wingdings" panose="05000000000000000000" pitchFamily="2" charset="2"/>
              </a:rPr>
              <a:t> to </a:t>
            </a:r>
            <a:r>
              <a:rPr lang="cs-CZ" sz="2000" dirty="0" err="1">
                <a:sym typeface="Wingdings" panose="05000000000000000000" pitchFamily="2" charset="2"/>
              </a:rPr>
              <a:t>purchase</a:t>
            </a:r>
            <a:endParaRPr lang="cs-CZ" sz="2000" dirty="0">
              <a:sym typeface="Wingdings" panose="05000000000000000000" pitchFamily="2" charset="2"/>
            </a:endParaRPr>
          </a:p>
          <a:p>
            <a:r>
              <a:rPr lang="cs-CZ" sz="2000" dirty="0" err="1">
                <a:sym typeface="Wingdings" panose="05000000000000000000" pitchFamily="2" charset="2"/>
              </a:rPr>
              <a:t>What</a:t>
            </a:r>
            <a:r>
              <a:rPr lang="cs-CZ" sz="2000" dirty="0">
                <a:sym typeface="Wingdings" panose="05000000000000000000" pitchFamily="2" charset="2"/>
              </a:rPr>
              <a:t> are </a:t>
            </a:r>
            <a:r>
              <a:rPr lang="cs-CZ" sz="2000" dirty="0" err="1">
                <a:sym typeface="Wingdings" panose="05000000000000000000" pitchFamily="2" charset="2"/>
              </a:rPr>
              <a:t>subgame</a:t>
            </a:r>
            <a:r>
              <a:rPr lang="cs-CZ" sz="2000" dirty="0">
                <a:sym typeface="Wingdings" panose="05000000000000000000" pitchFamily="2" charset="2"/>
              </a:rPr>
              <a:t> </a:t>
            </a:r>
            <a:r>
              <a:rPr lang="cs-CZ" sz="2000" dirty="0" err="1">
                <a:sym typeface="Wingdings" panose="05000000000000000000" pitchFamily="2" charset="2"/>
              </a:rPr>
              <a:t>perfect</a:t>
            </a:r>
            <a:r>
              <a:rPr lang="cs-CZ" sz="2000" dirty="0">
                <a:sym typeface="Wingdings" panose="05000000000000000000" pitchFamily="2" charset="2"/>
              </a:rPr>
              <a:t> </a:t>
            </a:r>
            <a:r>
              <a:rPr lang="cs-CZ" sz="2000" dirty="0" err="1">
                <a:sym typeface="Wingdings" panose="05000000000000000000" pitchFamily="2" charset="2"/>
              </a:rPr>
              <a:t>equilibria</a:t>
            </a:r>
            <a:r>
              <a:rPr lang="cs-CZ" sz="2000" dirty="0">
                <a:sym typeface="Wingdings" panose="05000000000000000000" pitchFamily="2" charset="2"/>
              </a:rPr>
              <a:t> of </a:t>
            </a:r>
            <a:r>
              <a:rPr lang="cs-CZ" sz="2000" dirty="0" err="1">
                <a:sym typeface="Wingdings" panose="05000000000000000000" pitchFamily="2" charset="2"/>
              </a:rPr>
              <a:t>this</a:t>
            </a:r>
            <a:r>
              <a:rPr lang="cs-CZ" sz="2000" dirty="0">
                <a:sym typeface="Wingdings" panose="05000000000000000000" pitchFamily="2" charset="2"/>
              </a:rPr>
              <a:t> game?</a:t>
            </a:r>
          </a:p>
        </p:txBody>
      </p:sp>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a:t>A model of network </a:t>
            </a:r>
            <a:r>
              <a:rPr lang="cs-CZ" dirty="0" err="1"/>
              <a:t>externalities</a:t>
            </a:r>
            <a:endParaRPr lang="cs-CZ" dirty="0"/>
          </a:p>
        </p:txBody>
      </p:sp>
    </p:spTree>
    <p:extLst>
      <p:ext uri="{BB962C8B-B14F-4D97-AF65-F5344CB8AC3E}">
        <p14:creationId xmlns:p14="http://schemas.microsoft.com/office/powerpoint/2010/main" val="1745633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45074" y="1474377"/>
            <a:ext cx="10892051" cy="5234808"/>
          </a:xfrm>
        </p:spPr>
        <p:txBody>
          <a:bodyPr>
            <a:normAutofit/>
          </a:bodyPr>
          <a:lstStyle/>
          <a:p>
            <a:pPr marL="0" indent="0">
              <a:buNone/>
            </a:pPr>
            <a:r>
              <a:rPr lang="cs-CZ" sz="2000" b="1" dirty="0" err="1">
                <a:sym typeface="Wingdings" panose="05000000000000000000" pitchFamily="2" charset="2"/>
              </a:rPr>
              <a:t>Stage</a:t>
            </a:r>
            <a:r>
              <a:rPr lang="cs-CZ" sz="2000" b="1" dirty="0">
                <a:sym typeface="Wingdings" panose="05000000000000000000" pitchFamily="2" charset="2"/>
              </a:rPr>
              <a:t> 2</a:t>
            </a:r>
          </a:p>
          <a:p>
            <a:r>
              <a:rPr lang="cs-CZ" sz="2000" dirty="0" err="1">
                <a:sym typeface="Wingdings" panose="05000000000000000000" pitchFamily="2" charset="2"/>
              </a:rPr>
              <a:t>Price</a:t>
            </a:r>
            <a:r>
              <a:rPr lang="cs-CZ" sz="2000" dirty="0">
                <a:sym typeface="Wingdings" panose="05000000000000000000" pitchFamily="2" charset="2"/>
              </a:rPr>
              <a:t> p&gt;0 </a:t>
            </a:r>
            <a:r>
              <a:rPr lang="cs-CZ" sz="2000" dirty="0" err="1">
                <a:sym typeface="Wingdings" panose="05000000000000000000" pitchFamily="2" charset="2"/>
              </a:rPr>
              <a:t>taken</a:t>
            </a:r>
            <a:r>
              <a:rPr lang="cs-CZ" sz="2000" dirty="0">
                <a:sym typeface="Wingdings" panose="05000000000000000000" pitchFamily="2" charset="2"/>
              </a:rPr>
              <a:t> as </a:t>
            </a:r>
            <a:r>
              <a:rPr lang="cs-CZ" sz="2000" dirty="0" err="1">
                <a:sym typeface="Wingdings" panose="05000000000000000000" pitchFamily="2" charset="2"/>
              </a:rPr>
              <a:t>given</a:t>
            </a:r>
            <a:r>
              <a:rPr lang="cs-CZ" sz="2000" dirty="0">
                <a:sym typeface="Wingdings" panose="05000000000000000000" pitchFamily="2" charset="2"/>
              </a:rPr>
              <a:t> in </a:t>
            </a:r>
            <a:r>
              <a:rPr lang="cs-CZ" sz="2000" dirty="0" err="1">
                <a:sym typeface="Wingdings" panose="05000000000000000000" pitchFamily="2" charset="2"/>
              </a:rPr>
              <a:t>stage</a:t>
            </a:r>
            <a:r>
              <a:rPr lang="cs-CZ" sz="2000" dirty="0">
                <a:sym typeface="Wingdings" panose="05000000000000000000" pitchFamily="2" charset="2"/>
              </a:rPr>
              <a:t> 2</a:t>
            </a:r>
          </a:p>
          <a:p>
            <a:r>
              <a:rPr lang="cs-CZ" sz="2000" dirty="0" err="1">
                <a:sym typeface="Wingdings" panose="05000000000000000000" pitchFamily="2" charset="2"/>
              </a:rPr>
              <a:t>Equilibrium</a:t>
            </a:r>
            <a:r>
              <a:rPr lang="cs-CZ" sz="2000" dirty="0">
                <a:sym typeface="Wingdings" panose="05000000000000000000" pitchFamily="2" charset="2"/>
              </a:rPr>
              <a:t> 1 (with </a:t>
            </a:r>
            <a:r>
              <a:rPr lang="cs-CZ" sz="2000" dirty="0" err="1">
                <a:sym typeface="Wingdings" panose="05000000000000000000" pitchFamily="2" charset="2"/>
              </a:rPr>
              <a:t>any</a:t>
            </a:r>
            <a:r>
              <a:rPr lang="cs-CZ" sz="2000" dirty="0">
                <a:sym typeface="Wingdings" panose="05000000000000000000" pitchFamily="2" charset="2"/>
              </a:rPr>
              <a:t> p&gt;0) – </a:t>
            </a:r>
            <a:r>
              <a:rPr lang="cs-CZ" sz="2000" dirty="0" err="1">
                <a:sym typeface="Wingdings" panose="05000000000000000000" pitchFamily="2" charset="2"/>
              </a:rPr>
              <a:t>noone</a:t>
            </a:r>
            <a:r>
              <a:rPr lang="cs-CZ" sz="2000" dirty="0">
                <a:sym typeface="Wingdings" panose="05000000000000000000" pitchFamily="2" charset="2"/>
              </a:rPr>
              <a:t> </a:t>
            </a:r>
            <a:r>
              <a:rPr lang="cs-CZ" sz="2000" dirty="0" err="1">
                <a:sym typeface="Wingdings" panose="05000000000000000000" pitchFamily="2" charset="2"/>
              </a:rPr>
              <a:t>purchases</a:t>
            </a:r>
            <a:endParaRPr lang="cs-CZ" sz="2000" dirty="0">
              <a:sym typeface="Wingdings" panose="05000000000000000000" pitchFamily="2" charset="2"/>
            </a:endParaRPr>
          </a:p>
          <a:p>
            <a:pPr lvl="1"/>
            <a:r>
              <a:rPr lang="cs-CZ" sz="2000" dirty="0" err="1">
                <a:sym typeface="Wingdings" panose="05000000000000000000" pitchFamily="2" charset="2"/>
              </a:rPr>
              <a:t>Expectations</a:t>
            </a:r>
            <a:r>
              <a:rPr lang="cs-CZ" sz="2000" dirty="0">
                <a:sym typeface="Wingdings" panose="05000000000000000000" pitchFamily="2" charset="2"/>
              </a:rPr>
              <a:t> </a:t>
            </a:r>
            <a:r>
              <a:rPr lang="cs-CZ" sz="2000" dirty="0" err="1">
                <a:sym typeface="Wingdings" panose="05000000000000000000" pitchFamily="2" charset="2"/>
              </a:rPr>
              <a:t>fulfilled</a:t>
            </a:r>
            <a:endParaRPr lang="cs-CZ" sz="2000" dirty="0">
              <a:sym typeface="Wingdings" panose="05000000000000000000" pitchFamily="2" charset="2"/>
            </a:endParaRPr>
          </a:p>
          <a:p>
            <a:pPr lvl="1"/>
            <a:r>
              <a:rPr lang="cs-CZ" sz="2000" dirty="0" err="1">
                <a:sym typeface="Wingdings" panose="05000000000000000000" pitchFamily="2" charset="2"/>
              </a:rPr>
              <a:t>Noone</a:t>
            </a:r>
            <a:r>
              <a:rPr lang="cs-CZ" sz="2000" dirty="0">
                <a:sym typeface="Wingdings" panose="05000000000000000000" pitchFamily="2" charset="2"/>
              </a:rPr>
              <a:t> </a:t>
            </a:r>
            <a:r>
              <a:rPr lang="cs-CZ" sz="2000" dirty="0" err="1">
                <a:sym typeface="Wingdings" panose="05000000000000000000" pitchFamily="2" charset="2"/>
              </a:rPr>
              <a:t>want‘s</a:t>
            </a:r>
            <a:r>
              <a:rPr lang="cs-CZ" sz="2000" dirty="0">
                <a:sym typeface="Wingdings" panose="05000000000000000000" pitchFamily="2" charset="2"/>
              </a:rPr>
              <a:t> to </a:t>
            </a:r>
            <a:r>
              <a:rPr lang="cs-CZ" sz="2000" dirty="0" err="1">
                <a:sym typeface="Wingdings" panose="05000000000000000000" pitchFamily="2" charset="2"/>
              </a:rPr>
              <a:t>deviate</a:t>
            </a:r>
            <a:r>
              <a:rPr lang="cs-CZ" sz="2000" dirty="0">
                <a:sym typeface="Wingdings" panose="05000000000000000000" pitchFamily="2" charset="2"/>
              </a:rPr>
              <a:t> as </a:t>
            </a:r>
            <a:r>
              <a:rPr lang="cs-CZ" sz="2000" dirty="0" err="1">
                <a:sym typeface="Wingdings" panose="05000000000000000000" pitchFamily="2" charset="2"/>
              </a:rPr>
              <a:t>it</a:t>
            </a:r>
            <a:r>
              <a:rPr lang="cs-CZ" sz="2000" dirty="0">
                <a:sym typeface="Wingdings" panose="05000000000000000000" pitchFamily="2" charset="2"/>
              </a:rPr>
              <a:t> </a:t>
            </a:r>
            <a:r>
              <a:rPr lang="cs-CZ" sz="2000" dirty="0" err="1">
                <a:sym typeface="Wingdings" panose="05000000000000000000" pitchFamily="2" charset="2"/>
              </a:rPr>
              <a:t>would</a:t>
            </a:r>
            <a:r>
              <a:rPr lang="cs-CZ" sz="2000" dirty="0">
                <a:sym typeface="Wingdings" panose="05000000000000000000" pitchFamily="2" charset="2"/>
              </a:rPr>
              <a:t> </a:t>
            </a:r>
            <a:r>
              <a:rPr lang="cs-CZ" sz="2000" dirty="0" err="1">
                <a:sym typeface="Wingdings" panose="05000000000000000000" pitchFamily="2" charset="2"/>
              </a:rPr>
              <a:t>mean</a:t>
            </a:r>
            <a:r>
              <a:rPr lang="cs-CZ" sz="2000" dirty="0">
                <a:sym typeface="Wingdings" panose="05000000000000000000" pitchFamily="2" charset="2"/>
              </a:rPr>
              <a:t> </a:t>
            </a:r>
            <a:r>
              <a:rPr lang="cs-CZ" sz="2000" dirty="0" err="1">
                <a:sym typeface="Wingdings" panose="05000000000000000000" pitchFamily="2" charset="2"/>
              </a:rPr>
              <a:t>paying</a:t>
            </a:r>
            <a:r>
              <a:rPr lang="cs-CZ" sz="2000" dirty="0">
                <a:sym typeface="Wingdings" panose="05000000000000000000" pitchFamily="2" charset="2"/>
              </a:rPr>
              <a:t> p&gt;0 but </a:t>
            </a:r>
            <a:r>
              <a:rPr lang="cs-CZ" sz="2000" dirty="0" err="1">
                <a:sym typeface="Wingdings" panose="05000000000000000000" pitchFamily="2" charset="2"/>
              </a:rPr>
              <a:t>getting</a:t>
            </a:r>
            <a:r>
              <a:rPr lang="cs-CZ" sz="2000" dirty="0">
                <a:sym typeface="Wingdings" panose="05000000000000000000" pitchFamily="2" charset="2"/>
              </a:rPr>
              <a:t> </a:t>
            </a:r>
            <a:r>
              <a:rPr lang="cs-CZ" sz="2000" dirty="0" err="1">
                <a:sym typeface="Wingdings" panose="05000000000000000000" pitchFamily="2" charset="2"/>
              </a:rPr>
              <a:t>zero</a:t>
            </a:r>
            <a:r>
              <a:rPr lang="cs-CZ" sz="2000" dirty="0">
                <a:sym typeface="Wingdings" panose="05000000000000000000" pitchFamily="2" charset="2"/>
              </a:rPr>
              <a:t> utility </a:t>
            </a:r>
            <a:r>
              <a:rPr lang="cs-CZ" sz="2000" dirty="0" err="1">
                <a:sym typeface="Wingdings" panose="05000000000000000000" pitchFamily="2" charset="2"/>
              </a:rPr>
              <a:t>from</a:t>
            </a:r>
            <a:r>
              <a:rPr lang="cs-CZ" sz="2000" dirty="0">
                <a:sym typeface="Wingdings" panose="05000000000000000000" pitchFamily="2" charset="2"/>
              </a:rPr>
              <a:t> the </a:t>
            </a:r>
            <a:r>
              <a:rPr lang="cs-CZ" sz="2000" dirty="0" err="1">
                <a:sym typeface="Wingdings" panose="05000000000000000000" pitchFamily="2" charset="2"/>
              </a:rPr>
              <a:t>app</a:t>
            </a:r>
            <a:endParaRPr lang="cs-CZ" sz="2000" dirty="0">
              <a:sym typeface="Wingdings" panose="05000000000000000000" pitchFamily="2" charset="2"/>
            </a:endParaRPr>
          </a:p>
          <a:p>
            <a:r>
              <a:rPr lang="cs-CZ" sz="2000" dirty="0" err="1">
                <a:sym typeface="Wingdings" panose="05000000000000000000" pitchFamily="2" charset="2"/>
              </a:rPr>
              <a:t>Other</a:t>
            </a:r>
            <a:r>
              <a:rPr lang="cs-CZ" sz="2000" dirty="0">
                <a:sym typeface="Wingdings" panose="05000000000000000000" pitchFamily="2" charset="2"/>
              </a:rPr>
              <a:t> </a:t>
            </a:r>
            <a:r>
              <a:rPr lang="cs-CZ" sz="2000" dirty="0" err="1">
                <a:sym typeface="Wingdings" panose="05000000000000000000" pitchFamily="2" charset="2"/>
              </a:rPr>
              <a:t>equilibria</a:t>
            </a:r>
            <a:r>
              <a:rPr lang="cs-CZ" sz="2000" dirty="0">
                <a:sym typeface="Wingdings" panose="05000000000000000000" pitchFamily="2" charset="2"/>
              </a:rPr>
              <a:t>?</a:t>
            </a:r>
          </a:p>
          <a:p>
            <a:endParaRPr lang="cs-CZ" sz="2000" dirty="0">
              <a:sym typeface="Wingdings" panose="05000000000000000000" pitchFamily="2" charset="2"/>
            </a:endParaRPr>
          </a:p>
          <a:p>
            <a:pPr marL="914400" lvl="2" indent="0">
              <a:buNone/>
            </a:pPr>
            <a:endParaRPr lang="cs-CZ" dirty="0">
              <a:sym typeface="Wingdings" panose="05000000000000000000" pitchFamily="2" charset="2"/>
            </a:endParaRPr>
          </a:p>
        </p:txBody>
      </p:sp>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a:t>A model of network </a:t>
            </a:r>
            <a:r>
              <a:rPr lang="cs-CZ" dirty="0" err="1"/>
              <a:t>externalities</a:t>
            </a:r>
            <a:endParaRPr lang="cs-CZ" dirty="0"/>
          </a:p>
        </p:txBody>
      </p:sp>
    </p:spTree>
    <p:extLst>
      <p:ext uri="{BB962C8B-B14F-4D97-AF65-F5344CB8AC3E}">
        <p14:creationId xmlns:p14="http://schemas.microsoft.com/office/powerpoint/2010/main" val="132686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45074" y="1474377"/>
                <a:ext cx="10892051" cy="5234808"/>
              </a:xfrm>
            </p:spPr>
            <p:txBody>
              <a:bodyPr>
                <a:normAutofit/>
              </a:bodyPr>
              <a:lstStyle/>
              <a:p>
                <a:pPr marL="0" indent="0">
                  <a:buNone/>
                </a:pPr>
                <a:r>
                  <a:rPr lang="cs-CZ" sz="2000" b="1" dirty="0">
                    <a:sym typeface="Wingdings" panose="05000000000000000000" pitchFamily="2" charset="2"/>
                  </a:rPr>
                  <a:t>Stage 2</a:t>
                </a:r>
              </a:p>
              <a:p>
                <a:r>
                  <a:rPr lang="cs-CZ" sz="2000" dirty="0">
                    <a:sym typeface="Wingdings" panose="05000000000000000000" pitchFamily="2" charset="2"/>
                  </a:rPr>
                  <a:t>Any </a:t>
                </a:r>
                <a:r>
                  <a:rPr lang="cs-CZ" sz="2000" dirty="0" err="1">
                    <a:sym typeface="Wingdings" panose="05000000000000000000" pitchFamily="2" charset="2"/>
                  </a:rPr>
                  <a:t>other</a:t>
                </a:r>
                <a:r>
                  <a:rPr lang="cs-CZ" sz="2000" dirty="0">
                    <a:sym typeface="Wingdings" panose="05000000000000000000" pitchFamily="2" charset="2"/>
                  </a:rPr>
                  <a:t> </a:t>
                </a:r>
                <a:r>
                  <a:rPr lang="cs-CZ" sz="2000" dirty="0" err="1">
                    <a:sym typeface="Wingdings" panose="05000000000000000000" pitchFamily="2" charset="2"/>
                  </a:rPr>
                  <a:t>equilibria</a:t>
                </a:r>
                <a:r>
                  <a:rPr lang="cs-CZ" sz="2000" dirty="0">
                    <a:sym typeface="Wingdings" panose="05000000000000000000" pitchFamily="2" charset="2"/>
                  </a:rPr>
                  <a:t> </a:t>
                </a:r>
                <a:r>
                  <a:rPr lang="cs-CZ" sz="2000" dirty="0" err="1">
                    <a:sym typeface="Wingdings" panose="05000000000000000000" pitchFamily="2" charset="2"/>
                  </a:rPr>
                  <a:t>must</a:t>
                </a:r>
                <a:r>
                  <a:rPr lang="cs-CZ" sz="2000" dirty="0">
                    <a:sym typeface="Wingdings" panose="05000000000000000000" pitchFamily="2" charset="2"/>
                  </a:rPr>
                  <a:t> </a:t>
                </a:r>
                <a:r>
                  <a:rPr lang="cs-CZ" sz="2000" dirty="0" err="1">
                    <a:sym typeface="Wingdings" panose="05000000000000000000" pitchFamily="2" charset="2"/>
                  </a:rPr>
                  <a:t>involve</a:t>
                </a:r>
                <a:r>
                  <a:rPr lang="cs-CZ" sz="2000" dirty="0">
                    <a:sym typeface="Wingdings" panose="05000000000000000000" pitchFamily="2" charset="2"/>
                  </a:rPr>
                  <a:t> a </a:t>
                </a:r>
                <a:r>
                  <a:rPr lang="cs-CZ" sz="2000" dirty="0" err="1">
                    <a:sym typeface="Wingdings" panose="05000000000000000000" pitchFamily="2" charset="2"/>
                  </a:rPr>
                  <a:t>marginal</a:t>
                </a:r>
                <a:r>
                  <a:rPr lang="cs-CZ" sz="2000" dirty="0">
                    <a:sym typeface="Wingdings" panose="05000000000000000000" pitchFamily="2" charset="2"/>
                  </a:rPr>
                  <a:t> </a:t>
                </a:r>
                <a:r>
                  <a:rPr lang="cs-CZ" sz="2000" dirty="0" err="1">
                    <a:sym typeface="Wingdings" panose="05000000000000000000" pitchFamily="2" charset="2"/>
                  </a:rPr>
                  <a:t>consumer</a:t>
                </a:r>
                <a:r>
                  <a:rPr lang="cs-CZ" sz="2000" dirty="0">
                    <a:sym typeface="Wingdings" panose="05000000000000000000" pitchFamily="2" charset="2"/>
                  </a:rPr>
                  <a:t> with </a:t>
                </a:r>
                <a14:m>
                  <m:oMath xmlns:m="http://schemas.openxmlformats.org/officeDocument/2006/math">
                    <m:acc>
                      <m:accPr>
                        <m:chr m:val="̂"/>
                        <m:ctrlPr>
                          <a:rPr lang="el-GR" sz="2000" i="1" dirty="0" smtClean="0">
                            <a:latin typeface="Cambria Math" panose="02040503050406030204" pitchFamily="18" charset="0"/>
                          </a:rPr>
                        </m:ctrlPr>
                      </m:accPr>
                      <m:e>
                        <m:r>
                          <m:rPr>
                            <m:nor/>
                          </m:rPr>
                          <a:rPr lang="el-GR" sz="2000" dirty="0"/>
                          <m:t>θ</m:t>
                        </m:r>
                      </m:e>
                    </m:acc>
                    <m:r>
                      <a:rPr lang="en-US" sz="200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1</m:t>
                    </m:r>
                  </m:oMath>
                </a14:m>
                <a:endParaRPr lang="en-US" sz="2000" dirty="0">
                  <a:sym typeface="Wingdings" panose="05000000000000000000" pitchFamily="2" charset="2"/>
                </a:endParaRPr>
              </a:p>
              <a:p>
                <a:pPr lvl="1"/>
                <a:r>
                  <a:rPr lang="en-US" sz="2000" dirty="0">
                    <a:sym typeface="Wingdings" panose="05000000000000000000" pitchFamily="2" charset="2"/>
                  </a:rPr>
                  <a:t>The indifferent consumer has </a:t>
                </a:r>
                <a14:m>
                  <m:oMath xmlns:m="http://schemas.openxmlformats.org/officeDocument/2006/math">
                    <m:r>
                      <m:rPr>
                        <m:nor/>
                      </m:rPr>
                      <a:rPr lang="el-GR" sz="2000" dirty="0"/>
                      <m:t>θ</m:t>
                    </m:r>
                    <m:r>
                      <a:rPr lang="en-US" sz="2000" b="0" i="1" dirty="0" smtClean="0">
                        <a:latin typeface="Cambria Math" panose="02040503050406030204" pitchFamily="18" charset="0"/>
                      </a:rPr>
                      <m:t>=</m:t>
                    </m:r>
                    <m:acc>
                      <m:accPr>
                        <m:chr m:val="̂"/>
                        <m:ctrlPr>
                          <a:rPr lang="el-GR" sz="2000" i="1" dirty="0">
                            <a:latin typeface="Cambria Math" panose="02040503050406030204" pitchFamily="18" charset="0"/>
                          </a:rPr>
                        </m:ctrlPr>
                      </m:accPr>
                      <m:e>
                        <m:r>
                          <m:rPr>
                            <m:nor/>
                          </m:rPr>
                          <a:rPr lang="el-GR" sz="2000" dirty="0"/>
                          <m:t>θ</m:t>
                        </m:r>
                      </m:e>
                    </m:acc>
                  </m:oMath>
                </a14:m>
                <a:r>
                  <a:rPr lang="en-US" sz="2000" dirty="0">
                    <a:sym typeface="Wingdings" panose="05000000000000000000" pitchFamily="2" charset="2"/>
                  </a:rPr>
                  <a:t> such that </a:t>
                </a:r>
                <a14:m>
                  <m:oMath xmlns:m="http://schemas.openxmlformats.org/officeDocument/2006/math">
                    <m:acc>
                      <m:accPr>
                        <m:chr m:val="̂"/>
                        <m:ctrlPr>
                          <a:rPr lang="el-GR" sz="2000" i="1" dirty="0">
                            <a:latin typeface="Cambria Math" panose="02040503050406030204" pitchFamily="18" charset="0"/>
                          </a:rPr>
                        </m:ctrlPr>
                      </m:accPr>
                      <m:e>
                        <m:r>
                          <m:rPr>
                            <m:nor/>
                          </m:rPr>
                          <a:rPr lang="el-GR" sz="2000" dirty="0"/>
                          <m:t>θ</m:t>
                        </m:r>
                      </m:e>
                    </m:acc>
                    <m:sSup>
                      <m:sSupPr>
                        <m:ctrlPr>
                          <a:rPr lang="en-US" sz="2000" i="1" dirty="0">
                            <a:latin typeface="Cambria Math" panose="02040503050406030204" pitchFamily="18" charset="0"/>
                          </a:rPr>
                        </m:ctrlPr>
                      </m:sSupPr>
                      <m:e>
                        <m:r>
                          <a:rPr lang="en-US" sz="2000" i="1" dirty="0">
                            <a:latin typeface="Cambria Math" panose="02040503050406030204" pitchFamily="18" charset="0"/>
                          </a:rPr>
                          <m:t>𝑁</m:t>
                        </m:r>
                      </m:e>
                      <m:sup>
                        <m:r>
                          <a:rPr lang="en-US" sz="2000" i="1" dirty="0">
                            <a:latin typeface="Cambria Math" panose="02040503050406030204" pitchFamily="18" charset="0"/>
                          </a:rPr>
                          <m:t>𝑒</m:t>
                        </m:r>
                      </m:sup>
                    </m:sSup>
                    <m:r>
                      <a:rPr lang="en-US" sz="2000" b="0" i="1" dirty="0" smtClean="0">
                        <a:latin typeface="Cambria Math" panose="02040503050406030204" pitchFamily="18" charset="0"/>
                      </a:rPr>
                      <m:t>=</m:t>
                    </m:r>
                    <m:r>
                      <a:rPr lang="en-US" sz="2000" b="0" i="1" dirty="0" smtClean="0">
                        <a:latin typeface="Cambria Math" panose="02040503050406030204" pitchFamily="18" charset="0"/>
                      </a:rPr>
                      <m:t>𝑝</m:t>
                    </m:r>
                    <m:r>
                      <a:rPr lang="en-US" sz="2000" i="1" dirty="0">
                        <a:latin typeface="Cambria Math" panose="02040503050406030204" pitchFamily="18" charset="0"/>
                      </a:rPr>
                      <m:t> </m:t>
                    </m:r>
                  </m:oMath>
                </a14:m>
                <a:r>
                  <a:rPr lang="cs-CZ" sz="2000" dirty="0">
                    <a:sym typeface="Wingdings" panose="05000000000000000000" pitchFamily="2" charset="2"/>
                  </a:rPr>
                  <a:t> </a:t>
                </a:r>
                <a:r>
                  <a:rPr lang="en-US" sz="2000" dirty="0">
                    <a:sym typeface="Wingdings" panose="05000000000000000000" pitchFamily="2" charset="2"/>
                  </a:rPr>
                  <a:t></a:t>
                </a:r>
                <a:r>
                  <a:rPr lang="cs-CZ" sz="2000" dirty="0">
                    <a:sym typeface="Wingdings" panose="05000000000000000000" pitchFamily="2" charset="2"/>
                  </a:rPr>
                  <a:t> </a:t>
                </a:r>
                <a:r>
                  <a:rPr lang="en-US" sz="2000" dirty="0">
                    <a:sym typeface="Wingdings" panose="05000000000000000000" pitchFamily="2" charset="2"/>
                  </a:rPr>
                  <a:t> </a:t>
                </a:r>
                <a14:m>
                  <m:oMath xmlns:m="http://schemas.openxmlformats.org/officeDocument/2006/math">
                    <m:acc>
                      <m:accPr>
                        <m:chr m:val="̂"/>
                        <m:ctrlPr>
                          <a:rPr lang="el-GR" sz="2000" i="1" dirty="0">
                            <a:latin typeface="Cambria Math" panose="02040503050406030204" pitchFamily="18" charset="0"/>
                          </a:rPr>
                        </m:ctrlPr>
                      </m:accPr>
                      <m:e>
                        <m:r>
                          <m:rPr>
                            <m:nor/>
                          </m:rPr>
                          <a:rPr lang="el-GR" sz="2000" dirty="0"/>
                          <m:t>θ</m:t>
                        </m:r>
                      </m:e>
                    </m:acc>
                    <m:r>
                      <a:rPr lang="en-US" sz="2000" b="0" i="1" dirty="0" smtClean="0">
                        <a:latin typeface="Cambria Math" panose="02040503050406030204" pitchFamily="18" charset="0"/>
                      </a:rPr>
                      <m:t>=</m:t>
                    </m:r>
                    <m:f>
                      <m:fPr>
                        <m:ctrlPr>
                          <a:rPr lang="en-US" sz="2000" b="0" i="1" dirty="0" smtClean="0">
                            <a:latin typeface="Cambria Math" panose="02040503050406030204" pitchFamily="18" charset="0"/>
                          </a:rPr>
                        </m:ctrlPr>
                      </m:fPr>
                      <m:num>
                        <m:r>
                          <a:rPr lang="en-US" sz="2000" b="0" i="1" dirty="0" smtClean="0">
                            <a:latin typeface="Cambria Math" panose="02040503050406030204" pitchFamily="18" charset="0"/>
                          </a:rPr>
                          <m:t>𝑝</m:t>
                        </m:r>
                      </m:num>
                      <m:den>
                        <m:sSup>
                          <m:sSupPr>
                            <m:ctrlPr>
                              <a:rPr lang="en-US" sz="2000" i="1" dirty="0">
                                <a:latin typeface="Cambria Math" panose="02040503050406030204" pitchFamily="18" charset="0"/>
                              </a:rPr>
                            </m:ctrlPr>
                          </m:sSupPr>
                          <m:e>
                            <m:r>
                              <a:rPr lang="en-US" sz="2000" i="1" dirty="0">
                                <a:latin typeface="Cambria Math" panose="02040503050406030204" pitchFamily="18" charset="0"/>
                              </a:rPr>
                              <m:t>𝑁</m:t>
                            </m:r>
                          </m:e>
                          <m:sup>
                            <m:r>
                              <a:rPr lang="en-US" sz="2000" i="1" dirty="0">
                                <a:latin typeface="Cambria Math" panose="02040503050406030204" pitchFamily="18" charset="0"/>
                              </a:rPr>
                              <m:t>𝑒</m:t>
                            </m:r>
                          </m:sup>
                        </m:sSup>
                      </m:den>
                    </m:f>
                  </m:oMath>
                </a14:m>
                <a:endParaRPr lang="cs-CZ" sz="2000" dirty="0">
                  <a:sym typeface="Wingdings" panose="05000000000000000000" pitchFamily="2" charset="2"/>
                </a:endParaRPr>
              </a:p>
              <a:p>
                <a:pPr lvl="1"/>
                <a:r>
                  <a:rPr lang="cs-CZ" sz="2000" dirty="0" err="1">
                    <a:sym typeface="Wingdings" panose="05000000000000000000" pitchFamily="2" charset="2"/>
                  </a:rPr>
                  <a:t>Consumers</a:t>
                </a:r>
                <a:r>
                  <a:rPr lang="cs-CZ" sz="2000" dirty="0">
                    <a:sym typeface="Wingdings" panose="05000000000000000000" pitchFamily="2" charset="2"/>
                  </a:rPr>
                  <a:t> with</a:t>
                </a:r>
                <a:r>
                  <a:rPr lang="en-US" sz="2000" dirty="0">
                    <a:sym typeface="Wingdings" panose="05000000000000000000" pitchFamily="2" charset="2"/>
                  </a:rPr>
                  <a:t> </a:t>
                </a:r>
                <a14:m>
                  <m:oMath xmlns:m="http://schemas.openxmlformats.org/officeDocument/2006/math">
                    <m:r>
                      <m:rPr>
                        <m:nor/>
                      </m:rPr>
                      <a:rPr lang="el-GR" sz="2000" dirty="0"/>
                      <m:t>θ</m:t>
                    </m:r>
                    <m:r>
                      <a:rPr lang="en-US" sz="2000" b="0" i="1" dirty="0" smtClean="0">
                        <a:latin typeface="Cambria Math" panose="02040503050406030204" pitchFamily="18" charset="0"/>
                      </a:rPr>
                      <m:t>&gt;</m:t>
                    </m:r>
                    <m:acc>
                      <m:accPr>
                        <m:chr m:val="̂"/>
                        <m:ctrlPr>
                          <a:rPr lang="el-GR" sz="2000" i="1" dirty="0">
                            <a:latin typeface="Cambria Math" panose="02040503050406030204" pitchFamily="18" charset="0"/>
                          </a:rPr>
                        </m:ctrlPr>
                      </m:accPr>
                      <m:e>
                        <m:r>
                          <m:rPr>
                            <m:nor/>
                          </m:rPr>
                          <a:rPr lang="el-GR" sz="2000" dirty="0"/>
                          <m:t>θ</m:t>
                        </m:r>
                      </m:e>
                    </m:acc>
                    <m:r>
                      <a:rPr lang="en-US" sz="2000" i="1" dirty="0">
                        <a:latin typeface="Cambria Math" panose="02040503050406030204" pitchFamily="18" charset="0"/>
                      </a:rPr>
                      <m:t> </m:t>
                    </m:r>
                  </m:oMath>
                </a14:m>
                <a:r>
                  <a:rPr lang="cs-CZ" sz="2000" dirty="0">
                    <a:sym typeface="Wingdings" panose="05000000000000000000" pitchFamily="2" charset="2"/>
                  </a:rPr>
                  <a:t>get the </a:t>
                </a:r>
                <a:r>
                  <a:rPr lang="cs-CZ" sz="2000" dirty="0" err="1">
                    <a:sym typeface="Wingdings" panose="05000000000000000000" pitchFamily="2" charset="2"/>
                  </a:rPr>
                  <a:t>app</a:t>
                </a:r>
                <a:r>
                  <a:rPr lang="cs-CZ" sz="2000" dirty="0">
                    <a:sym typeface="Wingdings" panose="05000000000000000000" pitchFamily="2" charset="2"/>
                  </a:rPr>
                  <a:t>, the rest </a:t>
                </a:r>
                <a:r>
                  <a:rPr lang="cs-CZ" sz="2000" dirty="0" err="1">
                    <a:sym typeface="Wingdings" panose="05000000000000000000" pitchFamily="2" charset="2"/>
                  </a:rPr>
                  <a:t>don‘t</a:t>
                </a:r>
                <a:r>
                  <a:rPr lang="en-US" sz="2000" dirty="0">
                    <a:sym typeface="Wingdings" panose="05000000000000000000" pitchFamily="2" charset="2"/>
                  </a:rPr>
                  <a:t> </a:t>
                </a:r>
              </a:p>
              <a:p>
                <a:pPr marL="457200" lvl="1" indent="0">
                  <a:buNone/>
                </a:pPr>
                <a:r>
                  <a:rPr lang="en-US" sz="2000" dirty="0">
                    <a:sym typeface="Wingdings" panose="05000000000000000000" pitchFamily="2" charset="2"/>
                  </a:rPr>
                  <a:t>    </a:t>
                </a:r>
                <a14:m>
                  <m:oMath xmlns:m="http://schemas.openxmlformats.org/officeDocument/2006/math">
                    <m:r>
                      <m:rPr>
                        <m:sty m:val="p"/>
                      </m:rPr>
                      <a:rPr lang="en-US" sz="2000" b="0" i="0" dirty="0" smtClean="0">
                        <a:latin typeface="Cambria Math" panose="02040503050406030204" pitchFamily="18" charset="0"/>
                      </a:rPr>
                      <m:t>N</m:t>
                    </m:r>
                    <m:r>
                      <a:rPr lang="en-US" sz="2000" b="0" i="0" dirty="0" smtClean="0">
                        <a:latin typeface="Cambria Math" panose="02040503050406030204" pitchFamily="18" charset="0"/>
                      </a:rPr>
                      <m:t>=1−</m:t>
                    </m:r>
                    <m:acc>
                      <m:accPr>
                        <m:chr m:val="̂"/>
                        <m:ctrlPr>
                          <a:rPr lang="el-GR" sz="2000" i="1" dirty="0">
                            <a:latin typeface="Cambria Math" panose="02040503050406030204" pitchFamily="18" charset="0"/>
                          </a:rPr>
                        </m:ctrlPr>
                      </m:accPr>
                      <m:e>
                        <m:r>
                          <m:rPr>
                            <m:nor/>
                          </m:rPr>
                          <a:rPr lang="el-GR" sz="2000" dirty="0"/>
                          <m:t>θ</m:t>
                        </m:r>
                      </m:e>
                    </m:acc>
                  </m:oMath>
                </a14:m>
                <a:r>
                  <a:rPr lang="en-US" sz="2000" dirty="0">
                    <a:sym typeface="Wingdings" panose="05000000000000000000" pitchFamily="2" charset="2"/>
                  </a:rPr>
                  <a:t> consumers get the app</a:t>
                </a:r>
              </a:p>
              <a:p>
                <a:pPr lvl="1"/>
                <a:r>
                  <a:rPr lang="en-US" sz="2000" dirty="0">
                    <a:sym typeface="Wingdings" panose="05000000000000000000" pitchFamily="2" charset="2"/>
                  </a:rPr>
                  <a:t>The willingness to pay of the marginal consumer given expectations </a:t>
                </a:r>
                <a14:m>
                  <m:oMath xmlns:m="http://schemas.openxmlformats.org/officeDocument/2006/math">
                    <m:sSup>
                      <m:sSupPr>
                        <m:ctrlPr>
                          <a:rPr lang="el-GR" sz="2000" i="1" dirty="0">
                            <a:latin typeface="Cambria Math" panose="02040503050406030204" pitchFamily="18" charset="0"/>
                          </a:rPr>
                        </m:ctrlPr>
                      </m:sSupPr>
                      <m:e>
                        <m:r>
                          <a:rPr lang="en-US" sz="2000" i="1" dirty="0">
                            <a:latin typeface="Cambria Math" panose="02040503050406030204" pitchFamily="18" charset="0"/>
                          </a:rPr>
                          <m:t>𝑁</m:t>
                        </m:r>
                      </m:e>
                      <m:sup>
                        <m:r>
                          <a:rPr lang="en-US" sz="2000" i="1" dirty="0">
                            <a:latin typeface="Cambria Math" panose="02040503050406030204" pitchFamily="18" charset="0"/>
                          </a:rPr>
                          <m:t>𝑒</m:t>
                        </m:r>
                      </m:sup>
                    </m:sSup>
                    <m:r>
                      <a:rPr lang="en-US" sz="2000" i="1" dirty="0">
                        <a:latin typeface="Cambria Math" panose="02040503050406030204" pitchFamily="18" charset="0"/>
                      </a:rPr>
                      <m:t> </m:t>
                    </m:r>
                  </m:oMath>
                </a14:m>
                <a:r>
                  <a:rPr lang="en-US" sz="2000" dirty="0">
                    <a:sym typeface="Wingdings" panose="05000000000000000000" pitchFamily="2" charset="2"/>
                  </a:rPr>
                  <a:t>is </a:t>
                </a:r>
              </a:p>
              <a:p>
                <a:pPr marL="457200" lvl="1" indent="0">
                  <a:buNone/>
                </a:pPr>
                <a:r>
                  <a:rPr lang="en-US" sz="2000" dirty="0">
                    <a:sym typeface="Wingdings" panose="05000000000000000000" pitchFamily="2" charset="2"/>
                  </a:rPr>
                  <a:t>    </a:t>
                </a:r>
                <a14:m>
                  <m:oMath xmlns:m="http://schemas.openxmlformats.org/officeDocument/2006/math">
                    <m:r>
                      <m:rPr>
                        <m:sty m:val="p"/>
                      </m:rPr>
                      <a:rPr lang="en-US" sz="2000" b="0" i="0" dirty="0" smtClean="0">
                        <a:latin typeface="Cambria Math" panose="02040503050406030204" pitchFamily="18" charset="0"/>
                      </a:rPr>
                      <m:t>p</m:t>
                    </m:r>
                    <m:d>
                      <m:dPr>
                        <m:ctrlPr>
                          <a:rPr lang="en-US" sz="2000" b="0" i="1" dirty="0" smtClean="0">
                            <a:latin typeface="Cambria Math" panose="02040503050406030204" pitchFamily="18" charset="0"/>
                          </a:rPr>
                        </m:ctrlPr>
                      </m:dPr>
                      <m:e>
                        <m:sSup>
                          <m:sSupPr>
                            <m:ctrlPr>
                              <a:rPr lang="el-GR" sz="2000" i="1" dirty="0">
                                <a:latin typeface="Cambria Math" panose="02040503050406030204" pitchFamily="18" charset="0"/>
                              </a:rPr>
                            </m:ctrlPr>
                          </m:sSupPr>
                          <m:e>
                            <m:r>
                              <a:rPr lang="en-US" sz="2000" i="1" dirty="0">
                                <a:latin typeface="Cambria Math" panose="02040503050406030204" pitchFamily="18" charset="0"/>
                              </a:rPr>
                              <m:t>𝑁</m:t>
                            </m:r>
                          </m:e>
                          <m:sup>
                            <m:r>
                              <a:rPr lang="en-US" sz="2000" i="1" dirty="0">
                                <a:latin typeface="Cambria Math" panose="02040503050406030204" pitchFamily="18" charset="0"/>
                              </a:rPr>
                              <m:t>𝑒</m:t>
                            </m:r>
                          </m:sup>
                        </m:sSup>
                        <m:r>
                          <a:rPr lang="en-US" sz="2000" b="0" i="1" dirty="0" smtClean="0">
                            <a:latin typeface="Cambria Math" panose="02040503050406030204" pitchFamily="18" charset="0"/>
                          </a:rPr>
                          <m:t>,</m:t>
                        </m:r>
                        <m:r>
                          <a:rPr lang="en-US" sz="2000" b="0" i="1" dirty="0" smtClean="0">
                            <a:latin typeface="Cambria Math" panose="02040503050406030204" pitchFamily="18" charset="0"/>
                          </a:rPr>
                          <m:t>𝑁</m:t>
                        </m:r>
                      </m:e>
                    </m:d>
                    <m:r>
                      <a:rPr lang="en-US" sz="2000" b="0" i="0" dirty="0" smtClean="0">
                        <a:latin typeface="Cambria Math" panose="02040503050406030204" pitchFamily="18" charset="0"/>
                      </a:rPr>
                      <m:t>=</m:t>
                    </m:r>
                    <m:sSup>
                      <m:sSupPr>
                        <m:ctrlPr>
                          <a:rPr lang="el-GR" sz="2000" i="1" dirty="0">
                            <a:latin typeface="Cambria Math" panose="02040503050406030204" pitchFamily="18" charset="0"/>
                          </a:rPr>
                        </m:ctrlPr>
                      </m:sSupPr>
                      <m:e>
                        <m:r>
                          <a:rPr lang="en-US" sz="2000" i="1" dirty="0">
                            <a:latin typeface="Cambria Math" panose="02040503050406030204" pitchFamily="18" charset="0"/>
                          </a:rPr>
                          <m:t>𝑁</m:t>
                        </m:r>
                      </m:e>
                      <m:sup>
                        <m:r>
                          <a:rPr lang="en-US" sz="2000" i="1" dirty="0">
                            <a:latin typeface="Cambria Math" panose="02040503050406030204" pitchFamily="18" charset="0"/>
                          </a:rPr>
                          <m:t>𝑒</m:t>
                        </m:r>
                      </m:sup>
                    </m:sSup>
                    <m:acc>
                      <m:accPr>
                        <m:chr m:val="̂"/>
                        <m:ctrlPr>
                          <a:rPr lang="el-GR" sz="2000" i="1" dirty="0">
                            <a:latin typeface="Cambria Math" panose="02040503050406030204" pitchFamily="18" charset="0"/>
                          </a:rPr>
                        </m:ctrlPr>
                      </m:accPr>
                      <m:e>
                        <m:r>
                          <m:rPr>
                            <m:nor/>
                          </m:rPr>
                          <a:rPr lang="el-GR" sz="2000" dirty="0"/>
                          <m:t>θ</m:t>
                        </m:r>
                      </m:e>
                    </m:acc>
                    <m:r>
                      <a:rPr lang="cs-CZ" sz="2000" b="0" i="1" dirty="0" smtClean="0">
                        <a:latin typeface="Cambria Math" panose="02040503050406030204" pitchFamily="18" charset="0"/>
                      </a:rPr>
                      <m:t>=</m:t>
                    </m:r>
                    <m:sSup>
                      <m:sSupPr>
                        <m:ctrlPr>
                          <a:rPr lang="el-GR" sz="2000" i="1" dirty="0" smtClean="0">
                            <a:latin typeface="Cambria Math" panose="02040503050406030204" pitchFamily="18" charset="0"/>
                          </a:rPr>
                        </m:ctrlPr>
                      </m:sSupPr>
                      <m:e>
                        <m:r>
                          <a:rPr lang="en-US" sz="2000" b="0" i="1" dirty="0" smtClean="0">
                            <a:latin typeface="Cambria Math" panose="02040503050406030204" pitchFamily="18" charset="0"/>
                          </a:rPr>
                          <m:t>𝑁</m:t>
                        </m:r>
                      </m:e>
                      <m:sup>
                        <m:r>
                          <a:rPr lang="en-US" sz="2000" b="0" i="1" dirty="0" smtClean="0">
                            <a:latin typeface="Cambria Math" panose="02040503050406030204" pitchFamily="18" charset="0"/>
                          </a:rPr>
                          <m:t>𝑒</m:t>
                        </m:r>
                      </m:sup>
                    </m:sSup>
                    <m:r>
                      <a:rPr lang="en-US" sz="2000" b="0" i="1" dirty="0" smtClean="0">
                        <a:latin typeface="Cambria Math" panose="02040503050406030204" pitchFamily="18" charset="0"/>
                      </a:rPr>
                      <m:t>(1−</m:t>
                    </m:r>
                    <m:r>
                      <a:rPr lang="en-US" sz="2000" b="0" i="1" dirty="0" smtClean="0">
                        <a:latin typeface="Cambria Math" panose="02040503050406030204" pitchFamily="18" charset="0"/>
                      </a:rPr>
                      <m:t>𝑁</m:t>
                    </m:r>
                    <m:r>
                      <a:rPr lang="en-US" sz="2000" b="0" i="1" dirty="0" smtClean="0">
                        <a:latin typeface="Cambria Math" panose="02040503050406030204" pitchFamily="18" charset="0"/>
                      </a:rPr>
                      <m:t>)</m:t>
                    </m:r>
                  </m:oMath>
                </a14:m>
                <a:endParaRPr lang="cs-CZ" sz="2000" dirty="0">
                  <a:sym typeface="Wingdings" panose="05000000000000000000" pitchFamily="2" charset="2"/>
                </a:endParaRPr>
              </a:p>
              <a:p>
                <a:r>
                  <a:rPr lang="cs-CZ" sz="2000" dirty="0" err="1">
                    <a:sym typeface="Wingdings" panose="05000000000000000000" pitchFamily="2" charset="2"/>
                  </a:rPr>
                  <a:t>Expectations</a:t>
                </a:r>
                <a:r>
                  <a:rPr lang="cs-CZ" sz="2000" dirty="0">
                    <a:sym typeface="Wingdings" panose="05000000000000000000" pitchFamily="2" charset="2"/>
                  </a:rPr>
                  <a:t> </a:t>
                </a:r>
                <a:r>
                  <a:rPr lang="cs-CZ" sz="2000" dirty="0" err="1">
                    <a:sym typeface="Wingdings" panose="05000000000000000000" pitchFamily="2" charset="2"/>
                  </a:rPr>
                  <a:t>fulfilled</a:t>
                </a:r>
                <a:r>
                  <a:rPr lang="cs-CZ" sz="2000" dirty="0">
                    <a:sym typeface="Wingdings" panose="05000000000000000000" pitchFamily="2" charset="2"/>
                  </a:rPr>
                  <a:t> </a:t>
                </a:r>
                <a:r>
                  <a:rPr lang="cs-CZ" sz="2000" dirty="0" err="1">
                    <a:sym typeface="Wingdings" panose="05000000000000000000" pitchFamily="2" charset="2"/>
                  </a:rPr>
                  <a:t>if</a:t>
                </a:r>
                <a:r>
                  <a:rPr lang="en-US" sz="2000" dirty="0">
                    <a:sym typeface="Wingdings" panose="05000000000000000000" pitchFamily="2" charset="2"/>
                  </a:rPr>
                  <a:t> </a:t>
                </a:r>
                <a14:m>
                  <m:oMath xmlns:m="http://schemas.openxmlformats.org/officeDocument/2006/math">
                    <m:sSup>
                      <m:sSupPr>
                        <m:ctrlPr>
                          <a:rPr lang="el-GR" sz="2000" i="1" dirty="0">
                            <a:latin typeface="Cambria Math" panose="02040503050406030204" pitchFamily="18" charset="0"/>
                          </a:rPr>
                        </m:ctrlPr>
                      </m:sSupPr>
                      <m:e>
                        <m:r>
                          <a:rPr lang="en-US" sz="2000" i="1" dirty="0">
                            <a:latin typeface="Cambria Math" panose="02040503050406030204" pitchFamily="18" charset="0"/>
                          </a:rPr>
                          <m:t>𝑁</m:t>
                        </m:r>
                      </m:e>
                      <m:sup>
                        <m:r>
                          <a:rPr lang="en-US" sz="2000" i="1" dirty="0">
                            <a:latin typeface="Cambria Math" panose="02040503050406030204" pitchFamily="18" charset="0"/>
                          </a:rPr>
                          <m:t>𝑒</m:t>
                        </m:r>
                      </m:sup>
                    </m:sSup>
                    <m:r>
                      <a:rPr lang="en-US" sz="2000" b="0" i="1" dirty="0" smtClean="0">
                        <a:latin typeface="Cambria Math" panose="02040503050406030204" pitchFamily="18" charset="0"/>
                      </a:rPr>
                      <m:t>=</m:t>
                    </m:r>
                    <m:r>
                      <a:rPr lang="en-US" sz="2000" b="0" i="1" dirty="0" smtClean="0">
                        <a:latin typeface="Cambria Math" panose="02040503050406030204" pitchFamily="18" charset="0"/>
                      </a:rPr>
                      <m:t>𝑁</m:t>
                    </m:r>
                  </m:oMath>
                </a14:m>
                <a:r>
                  <a:rPr lang="cs-CZ" sz="2000" dirty="0">
                    <a:sym typeface="Wingdings" panose="05000000000000000000" pitchFamily="2" charset="2"/>
                  </a:rPr>
                  <a:t> </a:t>
                </a:r>
                <a:endParaRPr lang="en-US" sz="2000" dirty="0">
                  <a:sym typeface="Wingdings" panose="05000000000000000000" pitchFamily="2" charset="2"/>
                </a:endParaRPr>
              </a:p>
              <a:p>
                <a:pPr marL="0" indent="0">
                  <a:buNone/>
                </a:pPr>
                <a:r>
                  <a:rPr lang="en-US" sz="2000" dirty="0">
                    <a:sym typeface="Wingdings" panose="05000000000000000000" pitchFamily="2" charset="2"/>
                  </a:rPr>
                  <a:t>   </a:t>
                </a:r>
                <a:r>
                  <a:rPr lang="cs-CZ" sz="2000" dirty="0">
                    <a:sym typeface="Wingdings" panose="05000000000000000000" pitchFamily="2" charset="2"/>
                  </a:rPr>
                  <a:t> </a:t>
                </a:r>
                <a:r>
                  <a:rPr lang="en-US" sz="2000" dirty="0">
                    <a:sym typeface="Wingdings" panose="05000000000000000000" pitchFamily="2" charset="2"/>
                  </a:rPr>
                  <a:t>Fulfilled-expectations curve </a:t>
                </a:r>
                <a14:m>
                  <m:oMath xmlns:m="http://schemas.openxmlformats.org/officeDocument/2006/math">
                    <m:r>
                      <m:rPr>
                        <m:sty m:val="p"/>
                      </m:rPr>
                      <a:rPr lang="en-US" sz="2000" dirty="0">
                        <a:latin typeface="Cambria Math" panose="02040503050406030204" pitchFamily="18" charset="0"/>
                      </a:rPr>
                      <m:t>p</m:t>
                    </m:r>
                    <m:d>
                      <m:dPr>
                        <m:ctrlPr>
                          <a:rPr lang="en-US" sz="2000" i="1" dirty="0">
                            <a:latin typeface="Cambria Math" panose="02040503050406030204" pitchFamily="18" charset="0"/>
                          </a:rPr>
                        </m:ctrlPr>
                      </m:dPr>
                      <m:e>
                        <m:r>
                          <a:rPr lang="en-US" sz="2000" b="0" i="1" dirty="0" smtClean="0">
                            <a:latin typeface="Cambria Math" panose="02040503050406030204" pitchFamily="18" charset="0"/>
                          </a:rPr>
                          <m:t>𝑁</m:t>
                        </m:r>
                        <m:r>
                          <a:rPr lang="en-US" sz="2000" i="1" dirty="0">
                            <a:latin typeface="Cambria Math" panose="02040503050406030204" pitchFamily="18" charset="0"/>
                          </a:rPr>
                          <m:t>,</m:t>
                        </m:r>
                        <m:r>
                          <a:rPr lang="en-US" sz="2000" i="1" dirty="0">
                            <a:latin typeface="Cambria Math" panose="02040503050406030204" pitchFamily="18" charset="0"/>
                          </a:rPr>
                          <m:t>𝑁</m:t>
                        </m:r>
                      </m:e>
                    </m:d>
                    <m:r>
                      <a:rPr lang="en-US" sz="2000" dirty="0">
                        <a:latin typeface="Cambria Math" panose="02040503050406030204" pitchFamily="18" charset="0"/>
                      </a:rPr>
                      <m:t>=</m:t>
                    </m:r>
                    <m:r>
                      <a:rPr lang="en-US" sz="2000" b="0" i="1" dirty="0" smtClean="0">
                        <a:latin typeface="Cambria Math" panose="02040503050406030204" pitchFamily="18" charset="0"/>
                      </a:rPr>
                      <m:t>𝑁</m:t>
                    </m:r>
                    <m:r>
                      <a:rPr lang="en-US" sz="2000" i="1" dirty="0">
                        <a:latin typeface="Cambria Math" panose="02040503050406030204" pitchFamily="18" charset="0"/>
                      </a:rPr>
                      <m:t>(1−</m:t>
                    </m:r>
                    <m:r>
                      <a:rPr lang="en-US" sz="2000" i="1" dirty="0">
                        <a:latin typeface="Cambria Math" panose="02040503050406030204" pitchFamily="18" charset="0"/>
                      </a:rPr>
                      <m:t>𝑁</m:t>
                    </m:r>
                    <m:r>
                      <a:rPr lang="en-US" sz="2000" i="1" dirty="0">
                        <a:latin typeface="Cambria Math" panose="02040503050406030204" pitchFamily="18" charset="0"/>
                      </a:rPr>
                      <m:t>)</m:t>
                    </m:r>
                  </m:oMath>
                </a14:m>
                <a:endParaRPr lang="cs-CZ" sz="2000" dirty="0">
                  <a:sym typeface="Wingdings" panose="05000000000000000000" pitchFamily="2" charset="2"/>
                </a:endParaRPr>
              </a:p>
              <a:p>
                <a:pPr marL="914400" lvl="2" indent="0">
                  <a:buNone/>
                </a:pPr>
                <a:endParaRPr lang="cs-CZ" dirty="0">
                  <a:sym typeface="Wingdings" panose="05000000000000000000" pitchFamily="2" charset="2"/>
                </a:endParaRPr>
              </a:p>
            </p:txBody>
          </p:sp>
        </mc:Choice>
        <mc:Fallback xmlns="">
          <p:sp>
            <p:nvSpPr>
              <p:cNvPr id="3" name="Content Placeholder 2">
                <a:extLst>
                  <a:ext uri="{FF2B5EF4-FFF2-40B4-BE49-F238E27FC236}">
                    <a16:creationId xmlns:a16="http://schemas.microsoft.com/office/drawing/2014/main" id="{49AF8558-D517-441C-B1E2-B36062CB8934}"/>
                  </a:ext>
                </a:extLst>
              </p:cNvPr>
              <p:cNvSpPr>
                <a:spLocks noGrp="1" noRot="1" noChangeAspect="1" noMove="1" noResize="1" noEditPoints="1" noAdjustHandles="1" noChangeArrowheads="1" noChangeShapeType="1" noTextEdit="1"/>
              </p:cNvSpPr>
              <p:nvPr>
                <p:ph idx="1"/>
              </p:nvPr>
            </p:nvSpPr>
            <p:spPr>
              <a:xfrm>
                <a:off x="845074" y="1474377"/>
                <a:ext cx="10892051" cy="5234808"/>
              </a:xfrm>
              <a:blipFill>
                <a:blip r:embed="rId3"/>
                <a:stretch>
                  <a:fillRect l="-616" t="-1281"/>
                </a:stretch>
              </a:blipFill>
            </p:spPr>
            <p:txBody>
              <a:bodyPr/>
              <a:lstStyle/>
              <a:p>
                <a:r>
                  <a:rPr lang="en-US">
                    <a:noFill/>
                  </a:rPr>
                  <a:t> </a:t>
                </a:r>
              </a:p>
            </p:txBody>
          </p:sp>
        </mc:Fallback>
      </mc:AlternateContent>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a:t>A model of network </a:t>
            </a:r>
            <a:r>
              <a:rPr lang="cs-CZ" dirty="0" err="1"/>
              <a:t>externalities</a:t>
            </a:r>
            <a:endParaRPr lang="cs-CZ" dirty="0"/>
          </a:p>
        </p:txBody>
      </p:sp>
    </p:spTree>
    <p:extLst>
      <p:ext uri="{BB962C8B-B14F-4D97-AF65-F5344CB8AC3E}">
        <p14:creationId xmlns:p14="http://schemas.microsoft.com/office/powerpoint/2010/main" val="9600180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45074" y="1474377"/>
            <a:ext cx="11186505" cy="5234808"/>
          </a:xfrm>
        </p:spPr>
        <p:txBody>
          <a:bodyPr>
            <a:normAutofit/>
          </a:bodyPr>
          <a:lstStyle/>
          <a:p>
            <a:pPr marL="0" indent="0">
              <a:buNone/>
            </a:pPr>
            <a:r>
              <a:rPr lang="cs-CZ" sz="2000" b="1" dirty="0" err="1">
                <a:sym typeface="Wingdings" panose="05000000000000000000" pitchFamily="2" charset="2"/>
              </a:rPr>
              <a:t>Stage</a:t>
            </a:r>
            <a:r>
              <a:rPr lang="cs-CZ" sz="2000" b="1" dirty="0">
                <a:sym typeface="Wingdings" panose="05000000000000000000" pitchFamily="2" charset="2"/>
              </a:rPr>
              <a:t> 2</a:t>
            </a:r>
          </a:p>
          <a:p>
            <a:r>
              <a:rPr lang="en-US" sz="2000" dirty="0">
                <a:sym typeface="Wingdings" panose="05000000000000000000" pitchFamily="2" charset="2"/>
              </a:rPr>
              <a:t>N(1-N)</a:t>
            </a:r>
            <a:r>
              <a:rPr lang="cs-CZ" sz="2000" dirty="0">
                <a:sym typeface="Wingdings" panose="05000000000000000000" pitchFamily="2" charset="2"/>
              </a:rPr>
              <a:t> </a:t>
            </a:r>
            <a:r>
              <a:rPr lang="cs-CZ" sz="2000" dirty="0" err="1">
                <a:sym typeface="Wingdings" panose="05000000000000000000" pitchFamily="2" charset="2"/>
              </a:rPr>
              <a:t>maximised</a:t>
            </a:r>
            <a:r>
              <a:rPr lang="cs-CZ" sz="2000" dirty="0">
                <a:sym typeface="Wingdings" panose="05000000000000000000" pitchFamily="2" charset="2"/>
              </a:rPr>
              <a:t> </a:t>
            </a:r>
            <a:r>
              <a:rPr lang="cs-CZ" sz="2000" dirty="0" err="1">
                <a:sym typeface="Wingdings" panose="05000000000000000000" pitchFamily="2" charset="2"/>
              </a:rPr>
              <a:t>if</a:t>
            </a:r>
            <a:r>
              <a:rPr lang="cs-CZ" sz="2000" dirty="0">
                <a:sym typeface="Wingdings" panose="05000000000000000000" pitchFamily="2" charset="2"/>
              </a:rPr>
              <a:t> </a:t>
            </a:r>
            <a:r>
              <a:rPr lang="en-US" sz="2000" dirty="0">
                <a:sym typeface="Wingdings" panose="05000000000000000000" pitchFamily="2" charset="2"/>
              </a:rPr>
              <a:t>N</a:t>
            </a:r>
            <a:r>
              <a:rPr lang="cs-CZ" sz="2000" dirty="0">
                <a:sym typeface="Wingdings" panose="05000000000000000000" pitchFamily="2" charset="2"/>
              </a:rPr>
              <a:t> = 0.5, </a:t>
            </a:r>
            <a:r>
              <a:rPr lang="cs-CZ" sz="2000" dirty="0" err="1">
                <a:sym typeface="Wingdings" panose="05000000000000000000" pitchFamily="2" charset="2"/>
              </a:rPr>
              <a:t>then</a:t>
            </a:r>
            <a:r>
              <a:rPr lang="cs-CZ" sz="2000" dirty="0">
                <a:sym typeface="Wingdings" panose="05000000000000000000" pitchFamily="2" charset="2"/>
              </a:rPr>
              <a:t> </a:t>
            </a:r>
            <a:r>
              <a:rPr lang="en-US" sz="2000" dirty="0">
                <a:sym typeface="Wingdings" panose="05000000000000000000" pitchFamily="2" charset="2"/>
              </a:rPr>
              <a:t>N</a:t>
            </a:r>
            <a:r>
              <a:rPr lang="cs-CZ" sz="2000" dirty="0">
                <a:sym typeface="Wingdings" panose="05000000000000000000" pitchFamily="2" charset="2"/>
              </a:rPr>
              <a:t>(1-</a:t>
            </a:r>
            <a:r>
              <a:rPr lang="en-US" sz="2000" dirty="0">
                <a:sym typeface="Wingdings" panose="05000000000000000000" pitchFamily="2" charset="2"/>
              </a:rPr>
              <a:t>N</a:t>
            </a:r>
            <a:r>
              <a:rPr lang="cs-CZ" sz="2000" dirty="0">
                <a:sym typeface="Wingdings" panose="05000000000000000000" pitchFamily="2" charset="2"/>
              </a:rPr>
              <a:t>)=0.25</a:t>
            </a:r>
          </a:p>
          <a:p>
            <a:r>
              <a:rPr lang="cs-CZ" sz="2000" dirty="0" err="1">
                <a:sym typeface="Wingdings" panose="05000000000000000000" pitchFamily="2" charset="2"/>
              </a:rPr>
              <a:t>If</a:t>
            </a:r>
            <a:r>
              <a:rPr lang="cs-CZ" sz="2000" dirty="0">
                <a:sym typeface="Wingdings" panose="05000000000000000000" pitchFamily="2" charset="2"/>
              </a:rPr>
              <a:t> p&gt;0.25, </a:t>
            </a:r>
            <a:r>
              <a:rPr lang="cs-CZ" sz="2000" dirty="0" err="1">
                <a:sym typeface="Wingdings" panose="05000000000000000000" pitchFamily="2" charset="2"/>
              </a:rPr>
              <a:t>condition</a:t>
            </a:r>
            <a:r>
              <a:rPr lang="cs-CZ" sz="2000" dirty="0">
                <a:sym typeface="Wingdings" panose="05000000000000000000" pitchFamily="2" charset="2"/>
              </a:rPr>
              <a:t> p = </a:t>
            </a:r>
            <a:r>
              <a:rPr lang="en-US" sz="2000" dirty="0">
                <a:sym typeface="Wingdings" panose="05000000000000000000" pitchFamily="2" charset="2"/>
              </a:rPr>
              <a:t>N(1-N)</a:t>
            </a:r>
            <a:r>
              <a:rPr lang="cs-CZ" sz="2000" dirty="0">
                <a:sym typeface="Wingdings" panose="05000000000000000000" pitchFamily="2" charset="2"/>
              </a:rPr>
              <a:t> </a:t>
            </a:r>
            <a:r>
              <a:rPr lang="cs-CZ" sz="2000" dirty="0" err="1">
                <a:sym typeface="Wingdings" panose="05000000000000000000" pitchFamily="2" charset="2"/>
              </a:rPr>
              <a:t>cannot</a:t>
            </a:r>
            <a:r>
              <a:rPr lang="cs-CZ" sz="2000" dirty="0">
                <a:sym typeface="Wingdings" panose="05000000000000000000" pitchFamily="2" charset="2"/>
              </a:rPr>
              <a:t> </a:t>
            </a:r>
            <a:r>
              <a:rPr lang="cs-CZ" sz="2000" dirty="0" err="1">
                <a:sym typeface="Wingdings" panose="05000000000000000000" pitchFamily="2" charset="2"/>
              </a:rPr>
              <a:t>be</a:t>
            </a:r>
            <a:r>
              <a:rPr lang="cs-CZ" sz="2000" dirty="0">
                <a:sym typeface="Wingdings" panose="05000000000000000000" pitchFamily="2" charset="2"/>
              </a:rPr>
              <a:t> </a:t>
            </a:r>
            <a:r>
              <a:rPr lang="cs-CZ" sz="2000" dirty="0" err="1">
                <a:sym typeface="Wingdings" panose="05000000000000000000" pitchFamily="2" charset="2"/>
              </a:rPr>
              <a:t>satisfied</a:t>
            </a:r>
            <a:r>
              <a:rPr lang="cs-CZ" sz="2000" dirty="0">
                <a:sym typeface="Wingdings" panose="05000000000000000000" pitchFamily="2" charset="2"/>
              </a:rPr>
              <a:t>  </a:t>
            </a:r>
            <a:r>
              <a:rPr lang="en-US" sz="2000" dirty="0">
                <a:sym typeface="Wingdings" panose="05000000000000000000" pitchFamily="2" charset="2"/>
              </a:rPr>
              <a:t>N</a:t>
            </a:r>
            <a:r>
              <a:rPr lang="cs-CZ" sz="2000" dirty="0">
                <a:sym typeface="Wingdings" panose="05000000000000000000" pitchFamily="2" charset="2"/>
              </a:rPr>
              <a:t>=0 </a:t>
            </a:r>
            <a:r>
              <a:rPr lang="cs-CZ" sz="2000" dirty="0" err="1">
                <a:sym typeface="Wingdings" panose="05000000000000000000" pitchFamily="2" charset="2"/>
              </a:rPr>
              <a:t>is</a:t>
            </a:r>
            <a:r>
              <a:rPr lang="cs-CZ" sz="2000" dirty="0">
                <a:sym typeface="Wingdings" panose="05000000000000000000" pitchFamily="2" charset="2"/>
              </a:rPr>
              <a:t> the </a:t>
            </a:r>
            <a:r>
              <a:rPr lang="cs-CZ" sz="2000" dirty="0" err="1">
                <a:sym typeface="Wingdings" panose="05000000000000000000" pitchFamily="2" charset="2"/>
              </a:rPr>
              <a:t>only</a:t>
            </a:r>
            <a:r>
              <a:rPr lang="cs-CZ" sz="2000" dirty="0">
                <a:sym typeface="Wingdings" panose="05000000000000000000" pitchFamily="2" charset="2"/>
              </a:rPr>
              <a:t> </a:t>
            </a:r>
            <a:r>
              <a:rPr lang="cs-CZ" sz="2000" dirty="0" err="1">
                <a:sym typeface="Wingdings" panose="05000000000000000000" pitchFamily="2" charset="2"/>
              </a:rPr>
              <a:t>Nash</a:t>
            </a:r>
            <a:r>
              <a:rPr lang="cs-CZ" sz="2000" dirty="0">
                <a:sym typeface="Wingdings" panose="05000000000000000000" pitchFamily="2" charset="2"/>
              </a:rPr>
              <a:t> </a:t>
            </a:r>
            <a:r>
              <a:rPr lang="cs-CZ" sz="2000" dirty="0" err="1">
                <a:sym typeface="Wingdings" panose="05000000000000000000" pitchFamily="2" charset="2"/>
              </a:rPr>
              <a:t>equilibrium</a:t>
            </a:r>
            <a:endParaRPr lang="cs-CZ" sz="2000" dirty="0">
              <a:sym typeface="Wingdings" panose="05000000000000000000" pitchFamily="2" charset="2"/>
            </a:endParaRPr>
          </a:p>
          <a:p>
            <a:r>
              <a:rPr lang="cs-CZ" sz="2000" dirty="0" err="1">
                <a:sym typeface="Wingdings" panose="05000000000000000000" pitchFamily="2" charset="2"/>
              </a:rPr>
              <a:t>If</a:t>
            </a:r>
            <a:r>
              <a:rPr lang="cs-CZ" sz="2000" dirty="0">
                <a:sym typeface="Wingdings" panose="05000000000000000000" pitchFamily="2" charset="2"/>
              </a:rPr>
              <a:t> p = 0.25, </a:t>
            </a:r>
            <a:r>
              <a:rPr lang="cs-CZ" sz="2000" dirty="0" err="1">
                <a:sym typeface="Wingdings" panose="05000000000000000000" pitchFamily="2" charset="2"/>
              </a:rPr>
              <a:t>then</a:t>
            </a:r>
            <a:r>
              <a:rPr lang="cs-CZ" sz="2000" dirty="0">
                <a:sym typeface="Wingdings" panose="05000000000000000000" pitchFamily="2" charset="2"/>
              </a:rPr>
              <a:t> the </a:t>
            </a:r>
            <a:r>
              <a:rPr lang="cs-CZ" sz="2000" dirty="0" err="1">
                <a:sym typeface="Wingdings" panose="05000000000000000000" pitchFamily="2" charset="2"/>
              </a:rPr>
              <a:t>condition</a:t>
            </a:r>
            <a:r>
              <a:rPr lang="cs-CZ" sz="2000" dirty="0">
                <a:sym typeface="Wingdings" panose="05000000000000000000" pitchFamily="2" charset="2"/>
              </a:rPr>
              <a:t> has the </a:t>
            </a:r>
            <a:r>
              <a:rPr lang="cs-CZ" sz="2000" dirty="0" err="1">
                <a:sym typeface="Wingdings" panose="05000000000000000000" pitchFamily="2" charset="2"/>
              </a:rPr>
              <a:t>only</a:t>
            </a:r>
            <a:r>
              <a:rPr lang="cs-CZ" sz="2000" dirty="0">
                <a:sym typeface="Wingdings" panose="05000000000000000000" pitchFamily="2" charset="2"/>
              </a:rPr>
              <a:t> </a:t>
            </a:r>
            <a:r>
              <a:rPr lang="cs-CZ" sz="2000" dirty="0" err="1">
                <a:sym typeface="Wingdings" panose="05000000000000000000" pitchFamily="2" charset="2"/>
              </a:rPr>
              <a:t>solution</a:t>
            </a:r>
            <a:r>
              <a:rPr lang="cs-CZ" sz="2000" dirty="0">
                <a:sym typeface="Wingdings" panose="05000000000000000000" pitchFamily="2" charset="2"/>
              </a:rPr>
              <a:t> </a:t>
            </a:r>
            <a:r>
              <a:rPr lang="cs-CZ" sz="2000" dirty="0" err="1">
                <a:sym typeface="Wingdings" panose="05000000000000000000" pitchFamily="2" charset="2"/>
              </a:rPr>
              <a:t>at</a:t>
            </a:r>
            <a:r>
              <a:rPr lang="cs-CZ" sz="2000" dirty="0">
                <a:sym typeface="Wingdings" panose="05000000000000000000" pitchFamily="2" charset="2"/>
              </a:rPr>
              <a:t> </a:t>
            </a:r>
            <a:r>
              <a:rPr lang="en-US" sz="2000" dirty="0">
                <a:sym typeface="Wingdings" panose="05000000000000000000" pitchFamily="2" charset="2"/>
              </a:rPr>
              <a:t>N</a:t>
            </a:r>
            <a:r>
              <a:rPr lang="cs-CZ" sz="2000" dirty="0">
                <a:sym typeface="Wingdings" panose="05000000000000000000" pitchFamily="2" charset="2"/>
              </a:rPr>
              <a:t> = 0.5  </a:t>
            </a:r>
            <a:r>
              <a:rPr lang="cs-CZ" sz="2000" dirty="0" err="1">
                <a:sym typeface="Wingdings" panose="05000000000000000000" pitchFamily="2" charset="2"/>
              </a:rPr>
              <a:t>Two</a:t>
            </a:r>
            <a:r>
              <a:rPr lang="cs-CZ" sz="2000" dirty="0">
                <a:sym typeface="Wingdings" panose="05000000000000000000" pitchFamily="2" charset="2"/>
              </a:rPr>
              <a:t> </a:t>
            </a:r>
            <a:r>
              <a:rPr lang="cs-CZ" sz="2000" dirty="0" err="1">
                <a:sym typeface="Wingdings" panose="05000000000000000000" pitchFamily="2" charset="2"/>
              </a:rPr>
              <a:t>Nash</a:t>
            </a:r>
            <a:r>
              <a:rPr lang="cs-CZ" sz="2000" dirty="0">
                <a:sym typeface="Wingdings" panose="05000000000000000000" pitchFamily="2" charset="2"/>
              </a:rPr>
              <a:t> </a:t>
            </a:r>
            <a:r>
              <a:rPr lang="cs-CZ" sz="2000" dirty="0" err="1">
                <a:sym typeface="Wingdings" panose="05000000000000000000" pitchFamily="2" charset="2"/>
              </a:rPr>
              <a:t>equilibria</a:t>
            </a:r>
            <a:r>
              <a:rPr lang="cs-CZ" sz="2000" dirty="0">
                <a:sym typeface="Wingdings" panose="05000000000000000000" pitchFamily="2" charset="2"/>
              </a:rPr>
              <a:t> </a:t>
            </a:r>
            <a:r>
              <a:rPr lang="cs-CZ" sz="2000" dirty="0" err="1">
                <a:sym typeface="Wingdings" panose="05000000000000000000" pitchFamily="2" charset="2"/>
              </a:rPr>
              <a:t>at</a:t>
            </a:r>
            <a:r>
              <a:rPr lang="cs-CZ" sz="2000" dirty="0">
                <a:sym typeface="Wingdings" panose="05000000000000000000" pitchFamily="2" charset="2"/>
              </a:rPr>
              <a:t> </a:t>
            </a:r>
            <a:r>
              <a:rPr lang="en-US" sz="2000" dirty="0">
                <a:sym typeface="Wingdings" panose="05000000000000000000" pitchFamily="2" charset="2"/>
              </a:rPr>
              <a:t>N</a:t>
            </a:r>
            <a:r>
              <a:rPr lang="cs-CZ" sz="2000" dirty="0">
                <a:sym typeface="Wingdings" panose="05000000000000000000" pitchFamily="2" charset="2"/>
              </a:rPr>
              <a:t>=0 and </a:t>
            </a:r>
            <a:r>
              <a:rPr lang="en-US" sz="2000" dirty="0">
                <a:sym typeface="Wingdings" panose="05000000000000000000" pitchFamily="2" charset="2"/>
              </a:rPr>
              <a:t>N</a:t>
            </a:r>
            <a:r>
              <a:rPr lang="cs-CZ" sz="2000" dirty="0">
                <a:sym typeface="Wingdings" panose="05000000000000000000" pitchFamily="2" charset="2"/>
              </a:rPr>
              <a:t>=0.5</a:t>
            </a:r>
          </a:p>
          <a:p>
            <a:r>
              <a:rPr lang="cs-CZ" sz="2000" dirty="0" err="1">
                <a:sym typeface="Wingdings" panose="05000000000000000000" pitchFamily="2" charset="2"/>
              </a:rPr>
              <a:t>If</a:t>
            </a:r>
            <a:r>
              <a:rPr lang="cs-CZ" sz="2000" dirty="0">
                <a:sym typeface="Wingdings" panose="05000000000000000000" pitchFamily="2" charset="2"/>
              </a:rPr>
              <a:t> 0&lt;p&lt;0.25, </a:t>
            </a:r>
            <a:r>
              <a:rPr lang="cs-CZ" sz="2000" dirty="0" err="1">
                <a:sym typeface="Wingdings" panose="05000000000000000000" pitchFamily="2" charset="2"/>
              </a:rPr>
              <a:t>then</a:t>
            </a:r>
            <a:r>
              <a:rPr lang="cs-CZ" sz="2000" dirty="0">
                <a:sym typeface="Wingdings" panose="05000000000000000000" pitchFamily="2" charset="2"/>
              </a:rPr>
              <a:t> the </a:t>
            </a:r>
            <a:r>
              <a:rPr lang="cs-CZ" sz="2000" dirty="0" err="1">
                <a:sym typeface="Wingdings" panose="05000000000000000000" pitchFamily="2" charset="2"/>
              </a:rPr>
              <a:t>condition</a:t>
            </a:r>
            <a:r>
              <a:rPr lang="cs-CZ" sz="2000" dirty="0">
                <a:sym typeface="Wingdings" panose="05000000000000000000" pitchFamily="2" charset="2"/>
              </a:rPr>
              <a:t> has 2 </a:t>
            </a:r>
            <a:r>
              <a:rPr lang="cs-CZ" sz="2000" dirty="0" err="1">
                <a:sym typeface="Wingdings" panose="05000000000000000000" pitchFamily="2" charset="2"/>
              </a:rPr>
              <a:t>solutions</a:t>
            </a:r>
            <a:r>
              <a:rPr lang="cs-CZ" sz="2000" dirty="0">
                <a:sym typeface="Wingdings" panose="05000000000000000000" pitchFamily="2" charset="2"/>
              </a:rPr>
              <a:t> </a:t>
            </a:r>
            <a:r>
              <a:rPr lang="en-US" sz="2000" dirty="0">
                <a:sym typeface="Wingdings" panose="05000000000000000000" pitchFamily="2" charset="2"/>
              </a:rPr>
              <a:t>N</a:t>
            </a:r>
            <a:r>
              <a:rPr lang="cs-CZ" sz="2000" baseline="-25000" dirty="0">
                <a:sym typeface="Wingdings" panose="05000000000000000000" pitchFamily="2" charset="2"/>
              </a:rPr>
              <a:t>-</a:t>
            </a:r>
            <a:r>
              <a:rPr lang="cs-CZ" sz="2000" dirty="0">
                <a:sym typeface="Wingdings" panose="05000000000000000000" pitchFamily="2" charset="2"/>
              </a:rPr>
              <a:t> and </a:t>
            </a:r>
            <a:r>
              <a:rPr lang="en-US" sz="2000" dirty="0">
                <a:sym typeface="Wingdings" panose="05000000000000000000" pitchFamily="2" charset="2"/>
              </a:rPr>
              <a:t>N</a:t>
            </a:r>
            <a:r>
              <a:rPr lang="cs-CZ" sz="2000" baseline="-25000" dirty="0">
                <a:sym typeface="Wingdings" panose="05000000000000000000" pitchFamily="2" charset="2"/>
              </a:rPr>
              <a:t>+</a:t>
            </a:r>
            <a:r>
              <a:rPr lang="cs-CZ" sz="2000" dirty="0">
                <a:sym typeface="Wingdings" panose="05000000000000000000" pitchFamily="2" charset="2"/>
              </a:rPr>
              <a:t> such </a:t>
            </a:r>
            <a:r>
              <a:rPr lang="cs-CZ" sz="2000" dirty="0" err="1">
                <a:sym typeface="Wingdings" panose="05000000000000000000" pitchFamily="2" charset="2"/>
              </a:rPr>
              <a:t>that</a:t>
            </a:r>
            <a:r>
              <a:rPr lang="cs-CZ" sz="2000" dirty="0">
                <a:sym typeface="Wingdings" panose="05000000000000000000" pitchFamily="2" charset="2"/>
              </a:rPr>
              <a:t> </a:t>
            </a:r>
            <a:r>
              <a:rPr lang="en-US" sz="2000" dirty="0">
                <a:sym typeface="Wingdings" panose="05000000000000000000" pitchFamily="2" charset="2"/>
              </a:rPr>
              <a:t>N</a:t>
            </a:r>
            <a:r>
              <a:rPr lang="cs-CZ" sz="2000" baseline="-25000" dirty="0">
                <a:sym typeface="Wingdings" panose="05000000000000000000" pitchFamily="2" charset="2"/>
              </a:rPr>
              <a:t>-</a:t>
            </a:r>
            <a:r>
              <a:rPr lang="cs-CZ" sz="2000" dirty="0">
                <a:sym typeface="Wingdings" panose="05000000000000000000" pitchFamily="2" charset="2"/>
              </a:rPr>
              <a:t> &lt; 0.5</a:t>
            </a:r>
            <a:r>
              <a:rPr lang="en-GB" sz="2000" dirty="0">
                <a:sym typeface="Wingdings" panose="05000000000000000000" pitchFamily="2" charset="2"/>
              </a:rPr>
              <a:t> &lt;</a:t>
            </a:r>
            <a:r>
              <a:rPr lang="cs-CZ" sz="2000" dirty="0">
                <a:sym typeface="Wingdings" panose="05000000000000000000" pitchFamily="2" charset="2"/>
              </a:rPr>
              <a:t> </a:t>
            </a:r>
            <a:r>
              <a:rPr lang="en-US" sz="2000" dirty="0">
                <a:sym typeface="Wingdings" panose="05000000000000000000" pitchFamily="2" charset="2"/>
              </a:rPr>
              <a:t>N</a:t>
            </a:r>
            <a:r>
              <a:rPr lang="cs-CZ" sz="2000" baseline="-25000" dirty="0">
                <a:sym typeface="Wingdings" panose="05000000000000000000" pitchFamily="2" charset="2"/>
              </a:rPr>
              <a:t>+</a:t>
            </a:r>
            <a:r>
              <a:rPr lang="cs-CZ" sz="2000" dirty="0">
                <a:sym typeface="Wingdings" panose="05000000000000000000" pitchFamily="2" charset="2"/>
              </a:rPr>
              <a:t> </a:t>
            </a:r>
            <a:endParaRPr lang="en-US" sz="2000" dirty="0">
              <a:sym typeface="Wingdings" panose="05000000000000000000" pitchFamily="2" charset="2"/>
            </a:endParaRPr>
          </a:p>
          <a:p>
            <a:pPr marL="0" indent="0">
              <a:buNone/>
            </a:pPr>
            <a:r>
              <a:rPr lang="en-US" sz="2000" dirty="0">
                <a:sym typeface="Wingdings" panose="05000000000000000000" pitchFamily="2" charset="2"/>
              </a:rPr>
              <a:t>   </a:t>
            </a:r>
            <a:r>
              <a:rPr lang="cs-CZ" sz="2000" dirty="0">
                <a:sym typeface="Wingdings" panose="05000000000000000000" pitchFamily="2" charset="2"/>
              </a:rPr>
              <a:t> 3 </a:t>
            </a:r>
            <a:r>
              <a:rPr lang="cs-CZ" sz="2000" dirty="0" err="1">
                <a:sym typeface="Wingdings" panose="05000000000000000000" pitchFamily="2" charset="2"/>
              </a:rPr>
              <a:t>Nash</a:t>
            </a:r>
            <a:r>
              <a:rPr lang="cs-CZ" sz="2000" dirty="0">
                <a:sym typeface="Wingdings" panose="05000000000000000000" pitchFamily="2" charset="2"/>
              </a:rPr>
              <a:t> </a:t>
            </a:r>
            <a:r>
              <a:rPr lang="cs-CZ" sz="2000" dirty="0" err="1">
                <a:sym typeface="Wingdings" panose="05000000000000000000" pitchFamily="2" charset="2"/>
              </a:rPr>
              <a:t>equilibria</a:t>
            </a:r>
            <a:r>
              <a:rPr lang="cs-CZ" sz="2000" dirty="0">
                <a:sym typeface="Wingdings" panose="05000000000000000000" pitchFamily="2" charset="2"/>
              </a:rPr>
              <a:t> </a:t>
            </a:r>
            <a:r>
              <a:rPr lang="en-US" sz="2000" dirty="0">
                <a:sym typeface="Wingdings" panose="05000000000000000000" pitchFamily="2" charset="2"/>
              </a:rPr>
              <a:t>N</a:t>
            </a:r>
            <a:r>
              <a:rPr lang="cs-CZ" sz="2000" dirty="0">
                <a:sym typeface="Wingdings" panose="05000000000000000000" pitchFamily="2" charset="2"/>
              </a:rPr>
              <a:t>=0, </a:t>
            </a:r>
            <a:r>
              <a:rPr lang="en-US" sz="2000" dirty="0">
                <a:sym typeface="Wingdings" panose="05000000000000000000" pitchFamily="2" charset="2"/>
              </a:rPr>
              <a:t>N</a:t>
            </a:r>
            <a:r>
              <a:rPr lang="cs-CZ" sz="2000" baseline="-25000" dirty="0">
                <a:sym typeface="Wingdings" panose="05000000000000000000" pitchFamily="2" charset="2"/>
              </a:rPr>
              <a:t>-</a:t>
            </a:r>
            <a:r>
              <a:rPr lang="cs-CZ" sz="2000" dirty="0">
                <a:sym typeface="Wingdings" panose="05000000000000000000" pitchFamily="2" charset="2"/>
              </a:rPr>
              <a:t>, </a:t>
            </a:r>
            <a:r>
              <a:rPr lang="en-US" sz="2000" dirty="0">
                <a:sym typeface="Wingdings" panose="05000000000000000000" pitchFamily="2" charset="2"/>
              </a:rPr>
              <a:t>N</a:t>
            </a:r>
            <a:r>
              <a:rPr lang="cs-CZ" sz="2000" baseline="-25000" dirty="0">
                <a:sym typeface="Wingdings" panose="05000000000000000000" pitchFamily="2" charset="2"/>
              </a:rPr>
              <a:t>+</a:t>
            </a:r>
            <a:endParaRPr lang="cs-CZ" sz="2000" dirty="0">
              <a:sym typeface="Wingdings" panose="05000000000000000000" pitchFamily="2" charset="2"/>
            </a:endParaRPr>
          </a:p>
        </p:txBody>
      </p:sp>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a:t>A model of network </a:t>
            </a:r>
            <a:r>
              <a:rPr lang="cs-CZ" dirty="0" err="1"/>
              <a:t>externalities</a:t>
            </a:r>
            <a:endParaRPr lang="cs-CZ" dirty="0"/>
          </a:p>
        </p:txBody>
      </p:sp>
    </p:spTree>
    <p:extLst>
      <p:ext uri="{BB962C8B-B14F-4D97-AF65-F5344CB8AC3E}">
        <p14:creationId xmlns:p14="http://schemas.microsoft.com/office/powerpoint/2010/main" val="5990003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45074" y="1474377"/>
                <a:ext cx="11186505" cy="5234808"/>
              </a:xfrm>
            </p:spPr>
            <p:txBody>
              <a:bodyPr>
                <a:normAutofit/>
              </a:bodyPr>
              <a:lstStyle/>
              <a:p>
                <a:pPr marL="0" indent="0">
                  <a:buNone/>
                </a:pPr>
                <a:r>
                  <a:rPr lang="cs-CZ" sz="2000" b="1" dirty="0">
                    <a:sym typeface="Wingdings" panose="05000000000000000000" pitchFamily="2" charset="2"/>
                  </a:rPr>
                  <a:t>Stage 2</a:t>
                </a:r>
              </a:p>
              <a:p>
                <a:r>
                  <a:rPr lang="cs-CZ" sz="2000" dirty="0" err="1">
                    <a:sym typeface="Wingdings" panose="05000000000000000000" pitchFamily="2" charset="2"/>
                  </a:rPr>
                  <a:t>Let‘s</a:t>
                </a:r>
                <a:r>
                  <a:rPr lang="cs-CZ" sz="2000" dirty="0">
                    <a:sym typeface="Wingdings" panose="05000000000000000000" pitchFamily="2" charset="2"/>
                  </a:rPr>
                  <a:t> </a:t>
                </a:r>
                <a:r>
                  <a:rPr lang="cs-CZ" sz="2000" dirty="0" err="1">
                    <a:sym typeface="Wingdings" panose="05000000000000000000" pitchFamily="2" charset="2"/>
                  </a:rPr>
                  <a:t>further</a:t>
                </a:r>
                <a:r>
                  <a:rPr lang="cs-CZ" sz="2000" dirty="0">
                    <a:sym typeface="Wingdings" panose="05000000000000000000" pitchFamily="2" charset="2"/>
                  </a:rPr>
                  <a:t> </a:t>
                </a:r>
                <a:r>
                  <a:rPr lang="cs-CZ" sz="2000" dirty="0" err="1">
                    <a:sym typeface="Wingdings" panose="05000000000000000000" pitchFamily="2" charset="2"/>
                  </a:rPr>
                  <a:t>consider</a:t>
                </a:r>
                <a:r>
                  <a:rPr lang="cs-CZ" sz="2000" dirty="0">
                    <a:sym typeface="Wingdings" panose="05000000000000000000" pitchFamily="2" charset="2"/>
                  </a:rPr>
                  <a:t> the case with 3 </a:t>
                </a:r>
                <a:r>
                  <a:rPr lang="cs-CZ" sz="2000" dirty="0" err="1">
                    <a:sym typeface="Wingdings" panose="05000000000000000000" pitchFamily="2" charset="2"/>
                  </a:rPr>
                  <a:t>equilibria</a:t>
                </a:r>
                <a:r>
                  <a:rPr lang="cs-CZ" sz="2000" dirty="0">
                    <a:sym typeface="Wingdings" panose="05000000000000000000" pitchFamily="2" charset="2"/>
                  </a:rPr>
                  <a:t> (0&lt;p&lt;0.25)</a:t>
                </a:r>
              </a:p>
              <a:p>
                <a:r>
                  <a:rPr lang="cs-CZ" sz="2000" dirty="0" err="1">
                    <a:sym typeface="Wingdings" panose="05000000000000000000" pitchFamily="2" charset="2"/>
                  </a:rPr>
                  <a:t>Equilibri</a:t>
                </a:r>
                <a:r>
                  <a:rPr lang="en-GB" sz="2000" dirty="0">
                    <a:sym typeface="Wingdings" panose="05000000000000000000" pitchFamily="2" charset="2"/>
                  </a:rPr>
                  <a:t>u</a:t>
                </a:r>
                <a:r>
                  <a:rPr lang="cs-CZ" sz="2000" dirty="0">
                    <a:sym typeface="Wingdings" panose="05000000000000000000" pitchFamily="2" charset="2"/>
                  </a:rPr>
                  <a:t>m </a:t>
                </a:r>
                <a:r>
                  <a:rPr lang="en-US" sz="2000" dirty="0">
                    <a:sym typeface="Wingdings" panose="05000000000000000000" pitchFamily="2" charset="2"/>
                  </a:rPr>
                  <a:t>N</a:t>
                </a:r>
                <a:r>
                  <a:rPr lang="cs-CZ" sz="2000" baseline="-25000" dirty="0">
                    <a:sym typeface="Wingdings" panose="05000000000000000000" pitchFamily="2" charset="2"/>
                  </a:rPr>
                  <a:t>-</a:t>
                </a:r>
                <a:r>
                  <a:rPr lang="cs-CZ" sz="2000" dirty="0">
                    <a:sym typeface="Wingdings" panose="05000000000000000000" pitchFamily="2" charset="2"/>
                  </a:rPr>
                  <a:t> has </a:t>
                </a:r>
                <a:r>
                  <a:rPr lang="cs-CZ" sz="2000" dirty="0" err="1">
                    <a:sym typeface="Wingdings" panose="05000000000000000000" pitchFamily="2" charset="2"/>
                  </a:rPr>
                  <a:t>undesirable</a:t>
                </a:r>
                <a:r>
                  <a:rPr lang="cs-CZ" sz="2000" dirty="0">
                    <a:sym typeface="Wingdings" panose="05000000000000000000" pitchFamily="2" charset="2"/>
                  </a:rPr>
                  <a:t> </a:t>
                </a:r>
                <a:r>
                  <a:rPr lang="cs-CZ" sz="2000" dirty="0" err="1">
                    <a:sym typeface="Wingdings" panose="05000000000000000000" pitchFamily="2" charset="2"/>
                  </a:rPr>
                  <a:t>properties</a:t>
                </a:r>
                <a:endParaRPr lang="cs-CZ" sz="2000" dirty="0">
                  <a:sym typeface="Wingdings" panose="05000000000000000000" pitchFamily="2" charset="2"/>
                </a:endParaRPr>
              </a:p>
              <a:p>
                <a:pPr lvl="1"/>
                <a:r>
                  <a:rPr lang="cs-CZ" sz="2000" dirty="0" err="1">
                    <a:sym typeface="Wingdings" panose="05000000000000000000" pitchFamily="2" charset="2"/>
                  </a:rPr>
                  <a:t>Assume</a:t>
                </a:r>
                <a:r>
                  <a:rPr lang="cs-CZ" sz="2000" dirty="0">
                    <a:sym typeface="Wingdings" panose="05000000000000000000" pitchFamily="2" charset="2"/>
                  </a:rPr>
                  <a:t> </a:t>
                </a:r>
                <a:r>
                  <a:rPr lang="cs-CZ" sz="2000" dirty="0" err="1">
                    <a:sym typeface="Wingdings" panose="05000000000000000000" pitchFamily="2" charset="2"/>
                  </a:rPr>
                  <a:t>some</a:t>
                </a:r>
                <a:r>
                  <a:rPr lang="cs-CZ" sz="2000" dirty="0">
                    <a:sym typeface="Wingdings" panose="05000000000000000000" pitchFamily="2" charset="2"/>
                  </a:rPr>
                  <a:t> </a:t>
                </a:r>
                <a:r>
                  <a:rPr lang="en-GB" sz="2000" dirty="0">
                    <a:sym typeface="Wingdings" panose="05000000000000000000" pitchFamily="2" charset="2"/>
                  </a:rPr>
                  <a:t>number N</a:t>
                </a:r>
                <a:r>
                  <a:rPr lang="cs-CZ" sz="2000" dirty="0">
                    <a:sym typeface="Wingdings" panose="05000000000000000000" pitchFamily="2" charset="2"/>
                  </a:rPr>
                  <a:t> of </a:t>
                </a:r>
                <a:r>
                  <a:rPr lang="cs-CZ" sz="2000" dirty="0" err="1">
                    <a:sym typeface="Wingdings" panose="05000000000000000000" pitchFamily="2" charset="2"/>
                  </a:rPr>
                  <a:t>consumers</a:t>
                </a:r>
                <a:r>
                  <a:rPr lang="cs-CZ" sz="2000" dirty="0">
                    <a:sym typeface="Wingdings" panose="05000000000000000000" pitchFamily="2" charset="2"/>
                  </a:rPr>
                  <a:t> are </a:t>
                </a:r>
                <a:r>
                  <a:rPr lang="cs-CZ" sz="2000" dirty="0" err="1">
                    <a:sym typeface="Wingdings" panose="05000000000000000000" pitchFamily="2" charset="2"/>
                  </a:rPr>
                  <a:t>getting</a:t>
                </a:r>
                <a:r>
                  <a:rPr lang="cs-CZ" sz="2000" dirty="0">
                    <a:sym typeface="Wingdings" panose="05000000000000000000" pitchFamily="2" charset="2"/>
                  </a:rPr>
                  <a:t> the </a:t>
                </a:r>
                <a:r>
                  <a:rPr lang="cs-CZ" sz="2000" dirty="0" err="1">
                    <a:sym typeface="Wingdings" panose="05000000000000000000" pitchFamily="2" charset="2"/>
                  </a:rPr>
                  <a:t>app</a:t>
                </a:r>
                <a:endParaRPr lang="cs-CZ" sz="2000" dirty="0">
                  <a:sym typeface="Wingdings" panose="05000000000000000000" pitchFamily="2" charset="2"/>
                </a:endParaRPr>
              </a:p>
              <a:p>
                <a:pPr lvl="1"/>
                <a:r>
                  <a:rPr lang="cs-CZ" sz="2000" dirty="0">
                    <a:sym typeface="Wingdings" panose="05000000000000000000" pitchFamily="2" charset="2"/>
                  </a:rPr>
                  <a:t>The </a:t>
                </a:r>
                <a:r>
                  <a:rPr lang="cs-CZ" sz="2000" dirty="0" err="1">
                    <a:sym typeface="Wingdings" panose="05000000000000000000" pitchFamily="2" charset="2"/>
                  </a:rPr>
                  <a:t>willingness</a:t>
                </a:r>
                <a:r>
                  <a:rPr lang="cs-CZ" sz="2000" dirty="0">
                    <a:sym typeface="Wingdings" panose="05000000000000000000" pitchFamily="2" charset="2"/>
                  </a:rPr>
                  <a:t> to </a:t>
                </a:r>
                <a:r>
                  <a:rPr lang="cs-CZ" sz="2000" dirty="0" err="1">
                    <a:sym typeface="Wingdings" panose="05000000000000000000" pitchFamily="2" charset="2"/>
                  </a:rPr>
                  <a:t>pay</a:t>
                </a:r>
                <a:r>
                  <a:rPr lang="cs-CZ" sz="2000" dirty="0">
                    <a:sym typeface="Wingdings" panose="05000000000000000000" pitchFamily="2" charset="2"/>
                  </a:rPr>
                  <a:t> of </a:t>
                </a:r>
                <a:r>
                  <a:rPr lang="cs-CZ" sz="2000" dirty="0" err="1">
                    <a:sym typeface="Wingdings" panose="05000000000000000000" pitchFamily="2" charset="2"/>
                  </a:rPr>
                  <a:t>marginal</a:t>
                </a:r>
                <a:r>
                  <a:rPr lang="cs-CZ" sz="2000" dirty="0">
                    <a:sym typeface="Wingdings" panose="05000000000000000000" pitchFamily="2" charset="2"/>
                  </a:rPr>
                  <a:t> </a:t>
                </a:r>
                <a:r>
                  <a:rPr lang="cs-CZ" sz="2000" dirty="0" err="1">
                    <a:sym typeface="Wingdings" panose="05000000000000000000" pitchFamily="2" charset="2"/>
                  </a:rPr>
                  <a:t>consumer</a:t>
                </a:r>
                <a:r>
                  <a:rPr lang="cs-CZ" sz="2000" dirty="0">
                    <a:sym typeface="Wingdings" panose="05000000000000000000" pitchFamily="2" charset="2"/>
                  </a:rPr>
                  <a:t> </a:t>
                </a:r>
                <a:r>
                  <a:rPr lang="cs-CZ" sz="2000" dirty="0" err="1">
                    <a:sym typeface="Wingdings" panose="05000000000000000000" pitchFamily="2" charset="2"/>
                  </a:rPr>
                  <a:t>is</a:t>
                </a:r>
                <a:r>
                  <a:rPr lang="cs-CZ" sz="2000" dirty="0">
                    <a:sym typeface="Wingdings" panose="05000000000000000000" pitchFamily="2" charset="2"/>
                  </a:rPr>
                  <a:t> </a:t>
                </a:r>
                <a14:m>
                  <m:oMath xmlns:m="http://schemas.openxmlformats.org/officeDocument/2006/math">
                    <m:r>
                      <a:rPr lang="en-US" sz="2000" i="1" dirty="0">
                        <a:latin typeface="Cambria Math" panose="02040503050406030204" pitchFamily="18" charset="0"/>
                      </a:rPr>
                      <m:t>𝑁</m:t>
                    </m:r>
                    <m:r>
                      <a:rPr lang="en-US" sz="2000" i="1" dirty="0">
                        <a:latin typeface="Cambria Math" panose="02040503050406030204" pitchFamily="18" charset="0"/>
                      </a:rPr>
                      <m:t>(1−</m:t>
                    </m:r>
                    <m:r>
                      <a:rPr lang="en-US" sz="2000" i="1" dirty="0">
                        <a:latin typeface="Cambria Math" panose="02040503050406030204" pitchFamily="18" charset="0"/>
                      </a:rPr>
                      <m:t>𝑁</m:t>
                    </m:r>
                    <m:r>
                      <a:rPr lang="en-US" sz="2000" i="1" dirty="0">
                        <a:latin typeface="Cambria Math" panose="02040503050406030204" pitchFamily="18" charset="0"/>
                      </a:rPr>
                      <m:t>)</m:t>
                    </m:r>
                  </m:oMath>
                </a14:m>
                <a:endParaRPr lang="cs-CZ" sz="2000" dirty="0">
                  <a:sym typeface="Wingdings" panose="05000000000000000000" pitchFamily="2" charset="2"/>
                </a:endParaRPr>
              </a:p>
            </p:txBody>
          </p:sp>
        </mc:Choice>
        <mc:Fallback xmlns="">
          <p:sp>
            <p:nvSpPr>
              <p:cNvPr id="3" name="Content Placeholder 2">
                <a:extLst>
                  <a:ext uri="{FF2B5EF4-FFF2-40B4-BE49-F238E27FC236}">
                    <a16:creationId xmlns:a16="http://schemas.microsoft.com/office/drawing/2014/main" id="{49AF8558-D517-441C-B1E2-B36062CB8934}"/>
                  </a:ext>
                </a:extLst>
              </p:cNvPr>
              <p:cNvSpPr>
                <a:spLocks noGrp="1" noRot="1" noChangeAspect="1" noMove="1" noResize="1" noEditPoints="1" noAdjustHandles="1" noChangeArrowheads="1" noChangeShapeType="1" noTextEdit="1"/>
              </p:cNvSpPr>
              <p:nvPr>
                <p:ph idx="1"/>
              </p:nvPr>
            </p:nvSpPr>
            <p:spPr>
              <a:xfrm>
                <a:off x="845074" y="1474377"/>
                <a:ext cx="11186505" cy="5234808"/>
              </a:xfrm>
              <a:blipFill>
                <a:blip r:embed="rId3"/>
                <a:stretch>
                  <a:fillRect l="-599" t="-1281"/>
                </a:stretch>
              </a:blipFill>
            </p:spPr>
            <p:txBody>
              <a:bodyPr/>
              <a:lstStyle/>
              <a:p>
                <a:r>
                  <a:rPr lang="en-US">
                    <a:noFill/>
                  </a:rPr>
                  <a:t> </a:t>
                </a:r>
              </a:p>
            </p:txBody>
          </p:sp>
        </mc:Fallback>
      </mc:AlternateContent>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a:t>A model of network </a:t>
            </a:r>
            <a:r>
              <a:rPr lang="cs-CZ" dirty="0" err="1"/>
              <a:t>externalities</a:t>
            </a:r>
            <a:endParaRPr lang="cs-CZ" dirty="0"/>
          </a:p>
        </p:txBody>
      </p:sp>
    </p:spTree>
    <p:extLst>
      <p:ext uri="{BB962C8B-B14F-4D97-AF65-F5344CB8AC3E}">
        <p14:creationId xmlns:p14="http://schemas.microsoft.com/office/powerpoint/2010/main" val="41797658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45074" y="1474377"/>
                <a:ext cx="11186505" cy="5234808"/>
              </a:xfrm>
            </p:spPr>
            <p:txBody>
              <a:bodyPr>
                <a:normAutofit/>
              </a:bodyPr>
              <a:lstStyle/>
              <a:p>
                <a:pPr marL="0" indent="0">
                  <a:buNone/>
                </a:pPr>
                <a:r>
                  <a:rPr lang="cs-CZ" sz="2000" b="1" dirty="0">
                    <a:sym typeface="Wingdings" panose="05000000000000000000" pitchFamily="2" charset="2"/>
                  </a:rPr>
                  <a:t>Stage 2</a:t>
                </a:r>
              </a:p>
              <a:p>
                <a:pPr lvl="1"/>
                <a:r>
                  <a:rPr lang="cs-CZ" sz="2000" dirty="0">
                    <a:sym typeface="Wingdings" panose="05000000000000000000" pitchFamily="2" charset="2"/>
                  </a:rPr>
                  <a:t>3 </a:t>
                </a:r>
                <a:r>
                  <a:rPr lang="cs-CZ" sz="2000" dirty="0" err="1">
                    <a:sym typeface="Wingdings" panose="05000000000000000000" pitchFamily="2" charset="2"/>
                  </a:rPr>
                  <a:t>cases</a:t>
                </a:r>
                <a:endParaRPr lang="cs-CZ" sz="2000" dirty="0">
                  <a:sym typeface="Wingdings" panose="05000000000000000000" pitchFamily="2" charset="2"/>
                </a:endParaRPr>
              </a:p>
              <a:p>
                <a:pPr marL="1371600" lvl="2" indent="-457200">
                  <a:buFont typeface="+mj-lt"/>
                  <a:buAutoNum type="arabicPeriod"/>
                </a:pPr>
                <a:r>
                  <a:rPr lang="en-US" dirty="0">
                    <a:sym typeface="Wingdings" panose="05000000000000000000" pitchFamily="2" charset="2"/>
                  </a:rPr>
                  <a:t> </a:t>
                </a:r>
                <a14:m>
                  <m:oMath xmlns:m="http://schemas.openxmlformats.org/officeDocument/2006/math">
                    <m:r>
                      <a:rPr lang="en-US" i="1" dirty="0">
                        <a:latin typeface="Cambria Math" panose="02040503050406030204" pitchFamily="18" charset="0"/>
                      </a:rPr>
                      <m:t>𝑁</m:t>
                    </m:r>
                    <m:d>
                      <m:dPr>
                        <m:ctrlPr>
                          <a:rPr lang="en-US" i="1" dirty="0">
                            <a:latin typeface="Cambria Math" panose="02040503050406030204" pitchFamily="18" charset="0"/>
                          </a:rPr>
                        </m:ctrlPr>
                      </m:dPr>
                      <m:e>
                        <m:r>
                          <a:rPr lang="en-US" i="1" dirty="0">
                            <a:latin typeface="Cambria Math" panose="02040503050406030204" pitchFamily="18" charset="0"/>
                          </a:rPr>
                          <m:t>1−</m:t>
                        </m:r>
                        <m:r>
                          <a:rPr lang="en-US" i="1" dirty="0">
                            <a:latin typeface="Cambria Math" panose="02040503050406030204" pitchFamily="18" charset="0"/>
                          </a:rPr>
                          <m:t>𝑁</m:t>
                        </m:r>
                      </m:e>
                    </m:d>
                    <m:r>
                      <a:rPr lang="en-US" b="0" i="1" dirty="0" smtClean="0">
                        <a:latin typeface="Cambria Math" panose="02040503050406030204" pitchFamily="18" charset="0"/>
                      </a:rPr>
                      <m:t>=</m:t>
                    </m:r>
                    <m:r>
                      <a:rPr lang="en-US" b="0" i="1" dirty="0" smtClean="0">
                        <a:latin typeface="Cambria Math" panose="02040503050406030204" pitchFamily="18" charset="0"/>
                      </a:rPr>
                      <m:t>𝑝</m:t>
                    </m:r>
                  </m:oMath>
                </a14:m>
                <a:endParaRPr lang="cs-CZ" dirty="0">
                  <a:sym typeface="Wingdings" panose="05000000000000000000" pitchFamily="2" charset="2"/>
                </a:endParaRPr>
              </a:p>
              <a:p>
                <a:pPr lvl="3"/>
                <a:r>
                  <a:rPr lang="cs-CZ" sz="2000" dirty="0">
                    <a:sym typeface="Wingdings" panose="05000000000000000000" pitchFamily="2" charset="2"/>
                  </a:rPr>
                  <a:t>Noone wants to start or stop using the app</a:t>
                </a:r>
              </a:p>
              <a:p>
                <a:pPr lvl="3"/>
                <a:r>
                  <a:rPr lang="cs-CZ" sz="2000" dirty="0">
                    <a:sym typeface="Wingdings" panose="05000000000000000000" pitchFamily="2" charset="2"/>
                  </a:rPr>
                  <a:t>We are in a </a:t>
                </a:r>
                <a:r>
                  <a:rPr lang="cs-CZ" sz="2000" dirty="0" err="1">
                    <a:sym typeface="Wingdings" panose="05000000000000000000" pitchFamily="2" charset="2"/>
                  </a:rPr>
                  <a:t>Nash</a:t>
                </a:r>
                <a:r>
                  <a:rPr lang="cs-CZ" sz="2000" dirty="0">
                    <a:sym typeface="Wingdings" panose="05000000000000000000" pitchFamily="2" charset="2"/>
                  </a:rPr>
                  <a:t> </a:t>
                </a:r>
                <a:r>
                  <a:rPr lang="cs-CZ" sz="2000" dirty="0" err="1">
                    <a:sym typeface="Wingdings" panose="05000000000000000000" pitchFamily="2" charset="2"/>
                  </a:rPr>
                  <a:t>equilibrium</a:t>
                </a:r>
                <a:endParaRPr lang="cs-CZ" sz="2000" dirty="0">
                  <a:sym typeface="Wingdings" panose="05000000000000000000" pitchFamily="2" charset="2"/>
                </a:endParaRPr>
              </a:p>
              <a:p>
                <a:pPr lvl="3"/>
                <a:r>
                  <a:rPr lang="cs-CZ" sz="2000" dirty="0" err="1">
                    <a:sym typeface="Wingdings" panose="05000000000000000000" pitchFamily="2" charset="2"/>
                  </a:rPr>
                  <a:t>This</a:t>
                </a:r>
                <a:r>
                  <a:rPr lang="cs-CZ" sz="2000" dirty="0">
                    <a:sym typeface="Wingdings" panose="05000000000000000000" pitchFamily="2" charset="2"/>
                  </a:rPr>
                  <a:t> </a:t>
                </a:r>
                <a:r>
                  <a:rPr lang="cs-CZ" sz="2000" dirty="0" err="1">
                    <a:sym typeface="Wingdings" panose="05000000000000000000" pitchFamily="2" charset="2"/>
                  </a:rPr>
                  <a:t>situation</a:t>
                </a:r>
                <a:r>
                  <a:rPr lang="cs-CZ" sz="2000" dirty="0">
                    <a:sym typeface="Wingdings" panose="05000000000000000000" pitchFamily="2" charset="2"/>
                  </a:rPr>
                  <a:t> </a:t>
                </a:r>
                <a:r>
                  <a:rPr lang="cs-CZ" sz="2000" dirty="0" err="1">
                    <a:sym typeface="Wingdings" panose="05000000000000000000" pitchFamily="2" charset="2"/>
                  </a:rPr>
                  <a:t>arises</a:t>
                </a:r>
                <a:r>
                  <a:rPr lang="cs-CZ" sz="2000" dirty="0">
                    <a:sym typeface="Wingdings" panose="05000000000000000000" pitchFamily="2" charset="2"/>
                  </a:rPr>
                  <a:t> IFF </a:t>
                </a:r>
                <a14:m>
                  <m:oMath xmlns:m="http://schemas.openxmlformats.org/officeDocument/2006/math">
                    <m:r>
                      <m:rPr>
                        <m:sty m:val="p"/>
                      </m:rPr>
                      <a:rPr lang="en-US" sz="2000" b="0" i="0" smtClean="0">
                        <a:latin typeface="Cambria Math" panose="02040503050406030204" pitchFamily="18" charset="0"/>
                        <a:sym typeface="Wingdings" panose="05000000000000000000" pitchFamily="2" charset="2"/>
                      </a:rPr>
                      <m:t>N</m:t>
                    </m:r>
                    <m:r>
                      <a:rPr lang="cs-CZ" sz="2000" b="0" i="1" smtClean="0">
                        <a:latin typeface="Cambria Math" panose="02040503050406030204" pitchFamily="18" charset="0"/>
                        <a:sym typeface="Wingdings" panose="05000000000000000000" pitchFamily="2" charset="2"/>
                      </a:rPr>
                      <m:t>=</m:t>
                    </m:r>
                    <m:sSub>
                      <m:sSubPr>
                        <m:ctrlPr>
                          <a:rPr lang="cs-CZ" sz="2000" i="1">
                            <a:latin typeface="Cambria Math" panose="02040503050406030204" pitchFamily="18" charset="0"/>
                            <a:ea typeface="Cambria Math" panose="02040503050406030204" pitchFamily="18" charset="0"/>
                            <a:sym typeface="Wingdings" panose="05000000000000000000" pitchFamily="2" charset="2"/>
                          </a:rPr>
                        </m:ctrlPr>
                      </m:sSubPr>
                      <m:e>
                        <m:r>
                          <a:rPr lang="en-US" sz="2000" b="0" i="1" smtClean="0">
                            <a:latin typeface="Cambria Math" panose="02040503050406030204" pitchFamily="18" charset="0"/>
                            <a:ea typeface="Cambria Math" panose="02040503050406030204" pitchFamily="18" charset="0"/>
                            <a:sym typeface="Wingdings" panose="05000000000000000000" pitchFamily="2" charset="2"/>
                          </a:rPr>
                          <m:t>𝑁</m:t>
                        </m:r>
                      </m:e>
                      <m:sub>
                        <m:r>
                          <a:rPr lang="cs-CZ" sz="2000" i="1">
                            <a:latin typeface="Cambria Math" panose="02040503050406030204" pitchFamily="18" charset="0"/>
                            <a:ea typeface="Cambria Math" panose="02040503050406030204" pitchFamily="18" charset="0"/>
                            <a:sym typeface="Wingdings" panose="05000000000000000000" pitchFamily="2" charset="2"/>
                          </a:rPr>
                          <m:t>−</m:t>
                        </m:r>
                      </m:sub>
                    </m:sSub>
                  </m:oMath>
                </a14:m>
                <a:r>
                  <a:rPr lang="cs-CZ" sz="2000" dirty="0">
                    <a:sym typeface="Wingdings" panose="05000000000000000000" pitchFamily="2" charset="2"/>
                  </a:rPr>
                  <a:t> or </a:t>
                </a:r>
                <a14:m>
                  <m:oMath xmlns:m="http://schemas.openxmlformats.org/officeDocument/2006/math">
                    <m:r>
                      <m:rPr>
                        <m:sty m:val="p"/>
                      </m:rPr>
                      <a:rPr lang="en-US" sz="2000" b="0" i="0" smtClean="0">
                        <a:latin typeface="Cambria Math" panose="02040503050406030204" pitchFamily="18" charset="0"/>
                        <a:ea typeface="Cambria Math" panose="02040503050406030204" pitchFamily="18" charset="0"/>
                        <a:sym typeface="Wingdings" panose="05000000000000000000" pitchFamily="2" charset="2"/>
                      </a:rPr>
                      <m:t>N</m:t>
                    </m:r>
                    <m:r>
                      <a:rPr lang="cs-CZ" sz="2000" i="1">
                        <a:latin typeface="Cambria Math" panose="02040503050406030204" pitchFamily="18" charset="0"/>
                        <a:ea typeface="Cambria Math" panose="02040503050406030204" pitchFamily="18" charset="0"/>
                        <a:sym typeface="Wingdings" panose="05000000000000000000" pitchFamily="2" charset="2"/>
                      </a:rPr>
                      <m:t>=</m:t>
                    </m:r>
                    <m:sSub>
                      <m:sSubPr>
                        <m:ctrlPr>
                          <a:rPr lang="cs-CZ" sz="2000" i="1">
                            <a:latin typeface="Cambria Math" panose="02040503050406030204" pitchFamily="18" charset="0"/>
                            <a:ea typeface="Cambria Math" panose="02040503050406030204" pitchFamily="18" charset="0"/>
                            <a:sym typeface="Wingdings" panose="05000000000000000000" pitchFamily="2" charset="2"/>
                          </a:rPr>
                        </m:ctrlPr>
                      </m:sSubPr>
                      <m:e>
                        <m:r>
                          <a:rPr lang="en-US" sz="2000" b="0" i="1" smtClean="0">
                            <a:latin typeface="Cambria Math" panose="02040503050406030204" pitchFamily="18" charset="0"/>
                            <a:ea typeface="Cambria Math" panose="02040503050406030204" pitchFamily="18" charset="0"/>
                            <a:sym typeface="Wingdings" panose="05000000000000000000" pitchFamily="2" charset="2"/>
                          </a:rPr>
                          <m:t>𝑁</m:t>
                        </m:r>
                      </m:e>
                      <m:sub>
                        <m:r>
                          <a:rPr lang="cs-CZ" sz="2000" i="1">
                            <a:latin typeface="Cambria Math" panose="02040503050406030204" pitchFamily="18" charset="0"/>
                            <a:ea typeface="Cambria Math" panose="02040503050406030204" pitchFamily="18" charset="0"/>
                            <a:sym typeface="Wingdings" panose="05000000000000000000" pitchFamily="2" charset="2"/>
                          </a:rPr>
                          <m:t>+</m:t>
                        </m:r>
                      </m:sub>
                    </m:sSub>
                  </m:oMath>
                </a14:m>
                <a:endParaRPr lang="cs-CZ" sz="2000" dirty="0">
                  <a:ea typeface="Cambria Math" panose="02040503050406030204" pitchFamily="18" charset="0"/>
                  <a:sym typeface="Wingdings" panose="05000000000000000000" pitchFamily="2" charset="2"/>
                </a:endParaRPr>
              </a:p>
              <a:p>
                <a:pPr marL="1257300" lvl="2" indent="-342900">
                  <a:buFont typeface="+mj-lt"/>
                  <a:buAutoNum type="arabicPeriod"/>
                </a:pPr>
                <a:r>
                  <a:rPr lang="en-US" dirty="0">
                    <a:sym typeface="Wingdings" panose="05000000000000000000" pitchFamily="2" charset="2"/>
                  </a:rPr>
                  <a:t> </a:t>
                </a:r>
                <a14:m>
                  <m:oMath xmlns:m="http://schemas.openxmlformats.org/officeDocument/2006/math">
                    <m:r>
                      <a:rPr lang="en-US" i="1" dirty="0">
                        <a:latin typeface="Cambria Math" panose="02040503050406030204" pitchFamily="18" charset="0"/>
                      </a:rPr>
                      <m:t>𝑁</m:t>
                    </m:r>
                    <m:d>
                      <m:dPr>
                        <m:ctrlPr>
                          <a:rPr lang="en-US" i="1" dirty="0">
                            <a:latin typeface="Cambria Math" panose="02040503050406030204" pitchFamily="18" charset="0"/>
                          </a:rPr>
                        </m:ctrlPr>
                      </m:dPr>
                      <m:e>
                        <m:r>
                          <a:rPr lang="en-US" i="1" dirty="0">
                            <a:latin typeface="Cambria Math" panose="02040503050406030204" pitchFamily="18" charset="0"/>
                          </a:rPr>
                          <m:t>1−</m:t>
                        </m:r>
                        <m:r>
                          <a:rPr lang="en-US" i="1" dirty="0">
                            <a:latin typeface="Cambria Math" panose="02040503050406030204" pitchFamily="18" charset="0"/>
                          </a:rPr>
                          <m:t>𝑁</m:t>
                        </m:r>
                      </m:e>
                    </m:d>
                    <m:r>
                      <a:rPr lang="en-US" b="0" i="1" dirty="0" smtClean="0">
                        <a:latin typeface="Cambria Math" panose="02040503050406030204" pitchFamily="18" charset="0"/>
                      </a:rPr>
                      <m:t>&gt;</m:t>
                    </m:r>
                    <m:r>
                      <a:rPr lang="en-US" i="1" dirty="0">
                        <a:latin typeface="Cambria Math" panose="02040503050406030204" pitchFamily="18" charset="0"/>
                      </a:rPr>
                      <m:t>𝑝</m:t>
                    </m:r>
                  </m:oMath>
                </a14:m>
                <a:endParaRPr lang="cs-CZ" dirty="0">
                  <a:sym typeface="Wingdings" panose="05000000000000000000" pitchFamily="2" charset="2"/>
                </a:endParaRPr>
              </a:p>
              <a:p>
                <a:pPr lvl="3"/>
                <a:r>
                  <a:rPr lang="cs-CZ" sz="2000" dirty="0" err="1">
                    <a:sym typeface="Wingdings" panose="05000000000000000000" pitchFamily="2" charset="2"/>
                  </a:rPr>
                  <a:t>Some</a:t>
                </a:r>
                <a:r>
                  <a:rPr lang="cs-CZ" sz="2000" dirty="0">
                    <a:sym typeface="Wingdings" panose="05000000000000000000" pitchFamily="2" charset="2"/>
                  </a:rPr>
                  <a:t> </a:t>
                </a:r>
                <a:r>
                  <a:rPr lang="cs-CZ" sz="2000" dirty="0" err="1">
                    <a:sym typeface="Wingdings" panose="05000000000000000000" pitchFamily="2" charset="2"/>
                  </a:rPr>
                  <a:t>consumers</a:t>
                </a:r>
                <a:r>
                  <a:rPr lang="cs-CZ" sz="2000" dirty="0">
                    <a:sym typeface="Wingdings" panose="05000000000000000000" pitchFamily="2" charset="2"/>
                  </a:rPr>
                  <a:t> </a:t>
                </a:r>
                <a:r>
                  <a:rPr lang="cs-CZ" sz="2000" dirty="0" err="1">
                    <a:sym typeface="Wingdings" panose="05000000000000000000" pitchFamily="2" charset="2"/>
                  </a:rPr>
                  <a:t>want</a:t>
                </a:r>
                <a:r>
                  <a:rPr lang="cs-CZ" sz="2000" dirty="0">
                    <a:sym typeface="Wingdings" panose="05000000000000000000" pitchFamily="2" charset="2"/>
                  </a:rPr>
                  <a:t> to start </a:t>
                </a:r>
                <a:r>
                  <a:rPr lang="cs-CZ" sz="2000" dirty="0" err="1">
                    <a:sym typeface="Wingdings" panose="05000000000000000000" pitchFamily="2" charset="2"/>
                  </a:rPr>
                  <a:t>using</a:t>
                </a:r>
                <a:r>
                  <a:rPr lang="cs-CZ" sz="2000" dirty="0">
                    <a:sym typeface="Wingdings" panose="05000000000000000000" pitchFamily="2" charset="2"/>
                  </a:rPr>
                  <a:t> the </a:t>
                </a:r>
                <a:r>
                  <a:rPr lang="cs-CZ" sz="2000" dirty="0" err="1">
                    <a:sym typeface="Wingdings" panose="05000000000000000000" pitchFamily="2" charset="2"/>
                  </a:rPr>
                  <a:t>app</a:t>
                </a:r>
                <a:endParaRPr lang="cs-CZ" sz="2000" dirty="0">
                  <a:sym typeface="Wingdings" panose="05000000000000000000" pitchFamily="2" charset="2"/>
                </a:endParaRPr>
              </a:p>
              <a:p>
                <a:pPr lvl="3"/>
                <a:r>
                  <a:rPr lang="cs-CZ" sz="2000" dirty="0" err="1">
                    <a:sym typeface="Wingdings" panose="05000000000000000000" pitchFamily="2" charset="2"/>
                  </a:rPr>
                  <a:t>This</a:t>
                </a:r>
                <a:r>
                  <a:rPr lang="cs-CZ" sz="2000" dirty="0">
                    <a:sym typeface="Wingdings" panose="05000000000000000000" pitchFamily="2" charset="2"/>
                  </a:rPr>
                  <a:t> </a:t>
                </a:r>
                <a:r>
                  <a:rPr lang="cs-CZ" sz="2000" dirty="0" err="1">
                    <a:sym typeface="Wingdings" panose="05000000000000000000" pitchFamily="2" charset="2"/>
                  </a:rPr>
                  <a:t>situation</a:t>
                </a:r>
                <a:r>
                  <a:rPr lang="cs-CZ" sz="2000" dirty="0">
                    <a:sym typeface="Wingdings" panose="05000000000000000000" pitchFamily="2" charset="2"/>
                  </a:rPr>
                  <a:t> </a:t>
                </a:r>
                <a:r>
                  <a:rPr lang="cs-CZ" sz="2000" dirty="0" err="1">
                    <a:sym typeface="Wingdings" panose="05000000000000000000" pitchFamily="2" charset="2"/>
                  </a:rPr>
                  <a:t>arises</a:t>
                </a:r>
                <a:r>
                  <a:rPr lang="cs-CZ" sz="2000" dirty="0">
                    <a:sym typeface="Wingdings" panose="05000000000000000000" pitchFamily="2" charset="2"/>
                  </a:rPr>
                  <a:t> IFF </a:t>
                </a:r>
                <a:r>
                  <a:rPr lang="en-US" sz="2000" dirty="0">
                    <a:sym typeface="Wingdings" panose="05000000000000000000" pitchFamily="2" charset="2"/>
                  </a:rPr>
                  <a:t>N</a:t>
                </a:r>
                <a14:m>
                  <m:oMath xmlns:m="http://schemas.openxmlformats.org/officeDocument/2006/math">
                    <m:r>
                      <a:rPr lang="cs-CZ" sz="2000" b="0" i="1" smtClean="0">
                        <a:latin typeface="Cambria Math" panose="02040503050406030204" pitchFamily="18" charset="0"/>
                        <a:ea typeface="Cambria Math" panose="02040503050406030204" pitchFamily="18" charset="0"/>
                        <a:sym typeface="Wingdings" panose="05000000000000000000" pitchFamily="2" charset="2"/>
                      </a:rPr>
                      <m:t>∈(</m:t>
                    </m:r>
                    <m:sSub>
                      <m:sSubPr>
                        <m:ctrlPr>
                          <a:rPr lang="cs-CZ" sz="2000" b="0" i="1" smtClean="0">
                            <a:latin typeface="Cambria Math" panose="02040503050406030204" pitchFamily="18" charset="0"/>
                            <a:ea typeface="Cambria Math" panose="02040503050406030204" pitchFamily="18" charset="0"/>
                            <a:sym typeface="Wingdings" panose="05000000000000000000" pitchFamily="2" charset="2"/>
                          </a:rPr>
                        </m:ctrlPr>
                      </m:sSubPr>
                      <m:e>
                        <m:r>
                          <a:rPr lang="en-US" sz="2000" b="0" i="1" smtClean="0">
                            <a:latin typeface="Cambria Math" panose="02040503050406030204" pitchFamily="18" charset="0"/>
                            <a:ea typeface="Cambria Math" panose="02040503050406030204" pitchFamily="18" charset="0"/>
                            <a:sym typeface="Wingdings" panose="05000000000000000000" pitchFamily="2" charset="2"/>
                          </a:rPr>
                          <m:t>𝑁</m:t>
                        </m:r>
                      </m:e>
                      <m:sub>
                        <m:r>
                          <a:rPr lang="cs-CZ" sz="2000" b="0" i="1" smtClean="0">
                            <a:latin typeface="Cambria Math" panose="02040503050406030204" pitchFamily="18" charset="0"/>
                            <a:ea typeface="Cambria Math" panose="02040503050406030204" pitchFamily="18" charset="0"/>
                            <a:sym typeface="Wingdings" panose="05000000000000000000" pitchFamily="2" charset="2"/>
                          </a:rPr>
                          <m:t>−</m:t>
                        </m:r>
                      </m:sub>
                    </m:sSub>
                    <m:r>
                      <a:rPr lang="cs-CZ" sz="2000" b="0" i="1" smtClean="0">
                        <a:latin typeface="Cambria Math" panose="02040503050406030204" pitchFamily="18" charset="0"/>
                        <a:ea typeface="Cambria Math" panose="02040503050406030204" pitchFamily="18" charset="0"/>
                        <a:sym typeface="Wingdings" panose="05000000000000000000" pitchFamily="2" charset="2"/>
                      </a:rPr>
                      <m:t>,</m:t>
                    </m:r>
                    <m:sSub>
                      <m:sSubPr>
                        <m:ctrlPr>
                          <a:rPr lang="cs-CZ" sz="2000" i="1">
                            <a:latin typeface="Cambria Math" panose="02040503050406030204" pitchFamily="18" charset="0"/>
                            <a:ea typeface="Cambria Math" panose="02040503050406030204" pitchFamily="18" charset="0"/>
                            <a:sym typeface="Wingdings" panose="05000000000000000000" pitchFamily="2" charset="2"/>
                          </a:rPr>
                        </m:ctrlPr>
                      </m:sSubPr>
                      <m:e>
                        <m:r>
                          <a:rPr lang="en-US" sz="2000" b="0" i="1" smtClean="0">
                            <a:latin typeface="Cambria Math" panose="02040503050406030204" pitchFamily="18" charset="0"/>
                            <a:ea typeface="Cambria Math" panose="02040503050406030204" pitchFamily="18" charset="0"/>
                            <a:sym typeface="Wingdings" panose="05000000000000000000" pitchFamily="2" charset="2"/>
                          </a:rPr>
                          <m:t>𝑁</m:t>
                        </m:r>
                      </m:e>
                      <m:sub>
                        <m:r>
                          <a:rPr lang="cs-CZ" sz="2000" b="0" i="1" smtClean="0">
                            <a:latin typeface="Cambria Math" panose="02040503050406030204" pitchFamily="18" charset="0"/>
                            <a:ea typeface="Cambria Math" panose="02040503050406030204" pitchFamily="18" charset="0"/>
                            <a:sym typeface="Wingdings" panose="05000000000000000000" pitchFamily="2" charset="2"/>
                          </a:rPr>
                          <m:t>+</m:t>
                        </m:r>
                      </m:sub>
                    </m:sSub>
                    <m:r>
                      <a:rPr lang="cs-CZ" sz="2000" b="0" i="1" smtClean="0">
                        <a:latin typeface="Cambria Math" panose="02040503050406030204" pitchFamily="18" charset="0"/>
                        <a:ea typeface="Cambria Math" panose="02040503050406030204" pitchFamily="18" charset="0"/>
                        <a:sym typeface="Wingdings" panose="05000000000000000000" pitchFamily="2" charset="2"/>
                      </a:rPr>
                      <m:t>)</m:t>
                    </m:r>
                  </m:oMath>
                </a14:m>
                <a:endParaRPr lang="cs-CZ" sz="2000" dirty="0">
                  <a:sym typeface="Wingdings" panose="05000000000000000000" pitchFamily="2" charset="2"/>
                </a:endParaRPr>
              </a:p>
              <a:p>
                <a:pPr marL="1371600" lvl="2" indent="-457200">
                  <a:buFont typeface="+mj-lt"/>
                  <a:buAutoNum type="arabicPeriod"/>
                </a:pPr>
                <a:r>
                  <a:rPr lang="en-US" dirty="0">
                    <a:sym typeface="Wingdings" panose="05000000000000000000" pitchFamily="2" charset="2"/>
                  </a:rPr>
                  <a:t> </a:t>
                </a:r>
                <a14:m>
                  <m:oMath xmlns:m="http://schemas.openxmlformats.org/officeDocument/2006/math">
                    <m:r>
                      <a:rPr lang="en-US" i="1" dirty="0">
                        <a:latin typeface="Cambria Math" panose="02040503050406030204" pitchFamily="18" charset="0"/>
                      </a:rPr>
                      <m:t>𝑁</m:t>
                    </m:r>
                    <m:d>
                      <m:dPr>
                        <m:ctrlPr>
                          <a:rPr lang="en-US" i="1" dirty="0">
                            <a:latin typeface="Cambria Math" panose="02040503050406030204" pitchFamily="18" charset="0"/>
                          </a:rPr>
                        </m:ctrlPr>
                      </m:dPr>
                      <m:e>
                        <m:r>
                          <a:rPr lang="en-US" i="1" dirty="0">
                            <a:latin typeface="Cambria Math" panose="02040503050406030204" pitchFamily="18" charset="0"/>
                          </a:rPr>
                          <m:t>1−</m:t>
                        </m:r>
                        <m:r>
                          <a:rPr lang="en-US" i="1" dirty="0">
                            <a:latin typeface="Cambria Math" panose="02040503050406030204" pitchFamily="18" charset="0"/>
                          </a:rPr>
                          <m:t>𝑁</m:t>
                        </m:r>
                      </m:e>
                    </m:d>
                    <m:r>
                      <a:rPr lang="en-US" b="0" i="1" dirty="0" smtClean="0">
                        <a:latin typeface="Cambria Math" panose="02040503050406030204" pitchFamily="18" charset="0"/>
                      </a:rPr>
                      <m:t>&lt;</m:t>
                    </m:r>
                    <m:r>
                      <a:rPr lang="en-US" i="1" dirty="0">
                        <a:latin typeface="Cambria Math" panose="02040503050406030204" pitchFamily="18" charset="0"/>
                      </a:rPr>
                      <m:t>𝑝</m:t>
                    </m:r>
                  </m:oMath>
                </a14:m>
                <a:endParaRPr lang="cs-CZ" dirty="0">
                  <a:sym typeface="Wingdings" panose="05000000000000000000" pitchFamily="2" charset="2"/>
                </a:endParaRPr>
              </a:p>
              <a:p>
                <a:pPr lvl="3"/>
                <a:r>
                  <a:rPr lang="cs-CZ" sz="2000" dirty="0" err="1">
                    <a:sym typeface="Wingdings" panose="05000000000000000000" pitchFamily="2" charset="2"/>
                  </a:rPr>
                  <a:t>Some</a:t>
                </a:r>
                <a:r>
                  <a:rPr lang="cs-CZ" sz="2000" dirty="0">
                    <a:sym typeface="Wingdings" panose="05000000000000000000" pitchFamily="2" charset="2"/>
                  </a:rPr>
                  <a:t> </a:t>
                </a:r>
                <a:r>
                  <a:rPr lang="cs-CZ" sz="2000" dirty="0" err="1">
                    <a:sym typeface="Wingdings" panose="05000000000000000000" pitchFamily="2" charset="2"/>
                  </a:rPr>
                  <a:t>consumers</a:t>
                </a:r>
                <a:r>
                  <a:rPr lang="cs-CZ" sz="2000" dirty="0">
                    <a:sym typeface="Wingdings" panose="05000000000000000000" pitchFamily="2" charset="2"/>
                  </a:rPr>
                  <a:t> </a:t>
                </a:r>
                <a:r>
                  <a:rPr lang="cs-CZ" sz="2000" dirty="0" err="1">
                    <a:sym typeface="Wingdings" panose="05000000000000000000" pitchFamily="2" charset="2"/>
                  </a:rPr>
                  <a:t>want</a:t>
                </a:r>
                <a:r>
                  <a:rPr lang="cs-CZ" sz="2000" dirty="0">
                    <a:sym typeface="Wingdings" panose="05000000000000000000" pitchFamily="2" charset="2"/>
                  </a:rPr>
                  <a:t> to stop </a:t>
                </a:r>
                <a:r>
                  <a:rPr lang="cs-CZ" sz="2000" dirty="0" err="1">
                    <a:sym typeface="Wingdings" panose="05000000000000000000" pitchFamily="2" charset="2"/>
                  </a:rPr>
                  <a:t>using</a:t>
                </a:r>
                <a:r>
                  <a:rPr lang="cs-CZ" sz="2000" dirty="0">
                    <a:sym typeface="Wingdings" panose="05000000000000000000" pitchFamily="2" charset="2"/>
                  </a:rPr>
                  <a:t> the </a:t>
                </a:r>
                <a:r>
                  <a:rPr lang="cs-CZ" sz="2000" dirty="0" err="1">
                    <a:sym typeface="Wingdings" panose="05000000000000000000" pitchFamily="2" charset="2"/>
                  </a:rPr>
                  <a:t>app</a:t>
                </a:r>
                <a:endParaRPr lang="cs-CZ" sz="2000" dirty="0">
                  <a:sym typeface="Wingdings" panose="05000000000000000000" pitchFamily="2" charset="2"/>
                </a:endParaRPr>
              </a:p>
              <a:p>
                <a:pPr lvl="3"/>
                <a:r>
                  <a:rPr lang="cs-CZ" sz="2000" dirty="0" err="1">
                    <a:sym typeface="Wingdings" panose="05000000000000000000" pitchFamily="2" charset="2"/>
                  </a:rPr>
                  <a:t>This</a:t>
                </a:r>
                <a:r>
                  <a:rPr lang="cs-CZ" sz="2000" dirty="0">
                    <a:sym typeface="Wingdings" panose="05000000000000000000" pitchFamily="2" charset="2"/>
                  </a:rPr>
                  <a:t> </a:t>
                </a:r>
                <a:r>
                  <a:rPr lang="cs-CZ" sz="2000" dirty="0" err="1">
                    <a:sym typeface="Wingdings" panose="05000000000000000000" pitchFamily="2" charset="2"/>
                  </a:rPr>
                  <a:t>situation</a:t>
                </a:r>
                <a:r>
                  <a:rPr lang="cs-CZ" sz="2000" dirty="0">
                    <a:sym typeface="Wingdings" panose="05000000000000000000" pitchFamily="2" charset="2"/>
                  </a:rPr>
                  <a:t> </a:t>
                </a:r>
                <a:r>
                  <a:rPr lang="cs-CZ" sz="2000" dirty="0" err="1">
                    <a:sym typeface="Wingdings" panose="05000000000000000000" pitchFamily="2" charset="2"/>
                  </a:rPr>
                  <a:t>arises</a:t>
                </a:r>
                <a:r>
                  <a:rPr lang="cs-CZ" sz="2000" dirty="0">
                    <a:sym typeface="Wingdings" panose="05000000000000000000" pitchFamily="2" charset="2"/>
                  </a:rPr>
                  <a:t> IFF </a:t>
                </a:r>
                <a:r>
                  <a:rPr lang="en-US" sz="2000" dirty="0">
                    <a:sym typeface="Wingdings" panose="05000000000000000000" pitchFamily="2" charset="2"/>
                  </a:rPr>
                  <a:t>N</a:t>
                </a:r>
                <a14:m>
                  <m:oMath xmlns:m="http://schemas.openxmlformats.org/officeDocument/2006/math">
                    <m:r>
                      <a:rPr lang="cs-CZ" sz="2000" b="0" i="1" smtClean="0">
                        <a:latin typeface="Cambria Math" panose="02040503050406030204" pitchFamily="18" charset="0"/>
                        <a:sym typeface="Wingdings" panose="05000000000000000000" pitchFamily="2" charset="2"/>
                      </a:rPr>
                      <m:t>&lt;</m:t>
                    </m:r>
                    <m:sSub>
                      <m:sSubPr>
                        <m:ctrlPr>
                          <a:rPr lang="cs-CZ" sz="2000" i="1">
                            <a:latin typeface="Cambria Math" panose="02040503050406030204" pitchFamily="18" charset="0"/>
                            <a:ea typeface="Cambria Math" panose="02040503050406030204" pitchFamily="18" charset="0"/>
                            <a:sym typeface="Wingdings" panose="05000000000000000000" pitchFamily="2" charset="2"/>
                          </a:rPr>
                        </m:ctrlPr>
                      </m:sSubPr>
                      <m:e>
                        <m:r>
                          <a:rPr lang="en-US" sz="2000" b="0" i="1" smtClean="0">
                            <a:latin typeface="Cambria Math" panose="02040503050406030204" pitchFamily="18" charset="0"/>
                            <a:ea typeface="Cambria Math" panose="02040503050406030204" pitchFamily="18" charset="0"/>
                            <a:sym typeface="Wingdings" panose="05000000000000000000" pitchFamily="2" charset="2"/>
                          </a:rPr>
                          <m:t>𝑁</m:t>
                        </m:r>
                      </m:e>
                      <m:sub>
                        <m:r>
                          <a:rPr lang="cs-CZ" sz="2000" i="1">
                            <a:latin typeface="Cambria Math" panose="02040503050406030204" pitchFamily="18" charset="0"/>
                            <a:ea typeface="Cambria Math" panose="02040503050406030204" pitchFamily="18" charset="0"/>
                            <a:sym typeface="Wingdings" panose="05000000000000000000" pitchFamily="2" charset="2"/>
                          </a:rPr>
                          <m:t>−</m:t>
                        </m:r>
                      </m:sub>
                    </m:sSub>
                    <m:r>
                      <a:rPr lang="cs-CZ" sz="2000" b="0" i="1" smtClean="0">
                        <a:latin typeface="Cambria Math" panose="02040503050406030204" pitchFamily="18" charset="0"/>
                        <a:ea typeface="Cambria Math" panose="02040503050406030204" pitchFamily="18" charset="0"/>
                        <a:sym typeface="Wingdings" panose="05000000000000000000" pitchFamily="2" charset="2"/>
                      </a:rPr>
                      <m:t> </m:t>
                    </m:r>
                  </m:oMath>
                </a14:m>
                <a:r>
                  <a:rPr lang="cs-CZ" sz="2000" dirty="0">
                    <a:ea typeface="Cambria Math" panose="02040503050406030204" pitchFamily="18" charset="0"/>
                    <a:sym typeface="Wingdings" panose="05000000000000000000" pitchFamily="2" charset="2"/>
                  </a:rPr>
                  <a:t>or </a:t>
                </a:r>
                <a14:m>
                  <m:oMath xmlns:m="http://schemas.openxmlformats.org/officeDocument/2006/math">
                    <m:r>
                      <m:rPr>
                        <m:sty m:val="p"/>
                      </m:rPr>
                      <a:rPr lang="en-US" sz="2000" b="0" i="0" smtClean="0">
                        <a:latin typeface="Cambria Math" panose="02040503050406030204" pitchFamily="18" charset="0"/>
                        <a:ea typeface="Cambria Math" panose="02040503050406030204" pitchFamily="18" charset="0"/>
                        <a:sym typeface="Wingdings" panose="05000000000000000000" pitchFamily="2" charset="2"/>
                      </a:rPr>
                      <m:t>N</m:t>
                    </m:r>
                    <m:r>
                      <a:rPr lang="cs-CZ" sz="2000" i="1">
                        <a:latin typeface="Cambria Math" panose="02040503050406030204" pitchFamily="18" charset="0"/>
                        <a:ea typeface="Cambria Math" panose="02040503050406030204" pitchFamily="18" charset="0"/>
                        <a:sym typeface="Wingdings" panose="05000000000000000000" pitchFamily="2" charset="2"/>
                      </a:rPr>
                      <m:t>&gt;</m:t>
                    </m:r>
                    <m:sSub>
                      <m:sSubPr>
                        <m:ctrlPr>
                          <a:rPr lang="cs-CZ" sz="2000" i="1">
                            <a:latin typeface="Cambria Math" panose="02040503050406030204" pitchFamily="18" charset="0"/>
                            <a:ea typeface="Cambria Math" panose="02040503050406030204" pitchFamily="18" charset="0"/>
                            <a:sym typeface="Wingdings" panose="05000000000000000000" pitchFamily="2" charset="2"/>
                          </a:rPr>
                        </m:ctrlPr>
                      </m:sSubPr>
                      <m:e>
                        <m:r>
                          <a:rPr lang="en-US" sz="2000" b="0" i="1" smtClean="0">
                            <a:latin typeface="Cambria Math" panose="02040503050406030204" pitchFamily="18" charset="0"/>
                            <a:ea typeface="Cambria Math" panose="02040503050406030204" pitchFamily="18" charset="0"/>
                            <a:sym typeface="Wingdings" panose="05000000000000000000" pitchFamily="2" charset="2"/>
                          </a:rPr>
                          <m:t>𝑁</m:t>
                        </m:r>
                      </m:e>
                      <m:sub>
                        <m:r>
                          <a:rPr lang="cs-CZ" sz="2000" i="1">
                            <a:latin typeface="Cambria Math" panose="02040503050406030204" pitchFamily="18" charset="0"/>
                            <a:ea typeface="Cambria Math" panose="02040503050406030204" pitchFamily="18" charset="0"/>
                            <a:sym typeface="Wingdings" panose="05000000000000000000" pitchFamily="2" charset="2"/>
                          </a:rPr>
                          <m:t>+</m:t>
                        </m:r>
                      </m:sub>
                    </m:sSub>
                  </m:oMath>
                </a14:m>
                <a:endParaRPr lang="cs-CZ" sz="2000" dirty="0">
                  <a:ea typeface="Cambria Math" panose="02040503050406030204" pitchFamily="18" charset="0"/>
                  <a:sym typeface="Wingdings" panose="05000000000000000000" pitchFamily="2" charset="2"/>
                </a:endParaRPr>
              </a:p>
            </p:txBody>
          </p:sp>
        </mc:Choice>
        <mc:Fallback xmlns="">
          <p:sp>
            <p:nvSpPr>
              <p:cNvPr id="3" name="Content Placeholder 2">
                <a:extLst>
                  <a:ext uri="{FF2B5EF4-FFF2-40B4-BE49-F238E27FC236}">
                    <a16:creationId xmlns:a16="http://schemas.microsoft.com/office/drawing/2014/main" id="{49AF8558-D517-441C-B1E2-B36062CB8934}"/>
                  </a:ext>
                </a:extLst>
              </p:cNvPr>
              <p:cNvSpPr>
                <a:spLocks noGrp="1" noRot="1" noChangeAspect="1" noMove="1" noResize="1" noEditPoints="1" noAdjustHandles="1" noChangeArrowheads="1" noChangeShapeType="1" noTextEdit="1"/>
              </p:cNvSpPr>
              <p:nvPr>
                <p:ph idx="1"/>
              </p:nvPr>
            </p:nvSpPr>
            <p:spPr>
              <a:xfrm>
                <a:off x="845074" y="1474377"/>
                <a:ext cx="11186505" cy="5234808"/>
              </a:xfrm>
              <a:blipFill>
                <a:blip r:embed="rId3"/>
                <a:stretch>
                  <a:fillRect l="-599" t="-1281"/>
                </a:stretch>
              </a:blipFill>
            </p:spPr>
            <p:txBody>
              <a:bodyPr/>
              <a:lstStyle/>
              <a:p>
                <a:r>
                  <a:rPr lang="en-US">
                    <a:noFill/>
                  </a:rPr>
                  <a:t> </a:t>
                </a:r>
              </a:p>
            </p:txBody>
          </p:sp>
        </mc:Fallback>
      </mc:AlternateContent>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a:t>A model of network </a:t>
            </a:r>
            <a:r>
              <a:rPr lang="cs-CZ" dirty="0" err="1"/>
              <a:t>externalities</a:t>
            </a:r>
            <a:endParaRPr lang="cs-CZ" dirty="0"/>
          </a:p>
        </p:txBody>
      </p:sp>
    </p:spTree>
    <p:extLst>
      <p:ext uri="{BB962C8B-B14F-4D97-AF65-F5344CB8AC3E}">
        <p14:creationId xmlns:p14="http://schemas.microsoft.com/office/powerpoint/2010/main" val="33591333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2526112" y="2657681"/>
            <a:ext cx="9204138" cy="4051504"/>
          </a:xfrm>
        </p:spPr>
        <p:txBody>
          <a:bodyPr>
            <a:normAutofit/>
          </a:bodyPr>
          <a:lstStyle/>
          <a:p>
            <a:pPr marL="457200" indent="-457200">
              <a:buFont typeface="+mj-lt"/>
              <a:buAutoNum type="arabicPeriod"/>
            </a:pPr>
            <a:r>
              <a:rPr lang="cs-CZ" sz="2400" dirty="0">
                <a:sym typeface="Wingdings" panose="05000000000000000000" pitchFamily="2" charset="2"/>
              </a:rPr>
              <a:t>Direct vs. </a:t>
            </a:r>
            <a:r>
              <a:rPr lang="cs-CZ" sz="2400" dirty="0" err="1">
                <a:sym typeface="Wingdings" panose="05000000000000000000" pitchFamily="2" charset="2"/>
              </a:rPr>
              <a:t>indirect</a:t>
            </a:r>
            <a:r>
              <a:rPr lang="cs-CZ" sz="2400" dirty="0">
                <a:sym typeface="Wingdings" panose="05000000000000000000" pitchFamily="2" charset="2"/>
              </a:rPr>
              <a:t> network </a:t>
            </a:r>
            <a:r>
              <a:rPr lang="cs-CZ" sz="2400" dirty="0" err="1">
                <a:sym typeface="Wingdings" panose="05000000000000000000" pitchFamily="2" charset="2"/>
              </a:rPr>
              <a:t>effects</a:t>
            </a:r>
            <a:endParaRPr lang="cs-CZ" sz="2400" dirty="0">
              <a:sym typeface="Wingdings" panose="05000000000000000000" pitchFamily="2" charset="2"/>
            </a:endParaRPr>
          </a:p>
          <a:p>
            <a:pPr marL="457200" indent="-457200">
              <a:buFont typeface="+mj-lt"/>
              <a:buAutoNum type="arabicPeriod"/>
            </a:pPr>
            <a:r>
              <a:rPr lang="cs-CZ" sz="2400" dirty="0">
                <a:sym typeface="Wingdings" panose="05000000000000000000" pitchFamily="2" charset="2"/>
              </a:rPr>
              <a:t>A model of network </a:t>
            </a:r>
            <a:r>
              <a:rPr lang="cs-CZ" sz="2400" dirty="0" err="1">
                <a:sym typeface="Wingdings" panose="05000000000000000000" pitchFamily="2" charset="2"/>
              </a:rPr>
              <a:t>externalities</a:t>
            </a:r>
            <a:endParaRPr lang="cs-CZ" sz="2400" dirty="0">
              <a:sym typeface="Wingdings" panose="05000000000000000000" pitchFamily="2" charset="2"/>
            </a:endParaRPr>
          </a:p>
          <a:p>
            <a:pPr marL="457200" indent="-457200">
              <a:buFont typeface="+mj-lt"/>
              <a:buAutoNum type="arabicPeriod"/>
            </a:pPr>
            <a:r>
              <a:rPr lang="cs-CZ" sz="2400" dirty="0" err="1">
                <a:sym typeface="Wingdings" panose="05000000000000000000" pitchFamily="2" charset="2"/>
              </a:rPr>
              <a:t>Critical</a:t>
            </a:r>
            <a:r>
              <a:rPr lang="cs-CZ" sz="2400" dirty="0">
                <a:sym typeface="Wingdings" panose="05000000000000000000" pitchFamily="2" charset="2"/>
              </a:rPr>
              <a:t> </a:t>
            </a:r>
            <a:r>
              <a:rPr lang="cs-CZ" sz="2400" dirty="0" err="1">
                <a:sym typeface="Wingdings" panose="05000000000000000000" pitchFamily="2" charset="2"/>
              </a:rPr>
              <a:t>mass</a:t>
            </a:r>
            <a:endParaRPr lang="cs-CZ" sz="2400" dirty="0">
              <a:sym typeface="Wingdings" panose="05000000000000000000" pitchFamily="2" charset="2"/>
            </a:endParaRPr>
          </a:p>
          <a:p>
            <a:pPr marL="457200" indent="-457200">
              <a:buFont typeface="+mj-lt"/>
              <a:buAutoNum type="arabicPeriod"/>
            </a:pPr>
            <a:r>
              <a:rPr lang="cs-CZ" sz="2400" dirty="0" err="1">
                <a:sym typeface="Wingdings" panose="05000000000000000000" pitchFamily="2" charset="2"/>
              </a:rPr>
              <a:t>Standardisation</a:t>
            </a:r>
            <a:endParaRPr lang="en-US" sz="2400" dirty="0">
              <a:sym typeface="Wingdings" panose="05000000000000000000" pitchFamily="2" charset="2"/>
            </a:endParaRPr>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148815"/>
            <a:ext cx="10515600" cy="1325563"/>
          </a:xfrm>
        </p:spPr>
        <p:txBody>
          <a:bodyPr/>
          <a:lstStyle/>
          <a:p>
            <a:r>
              <a:rPr lang="en-US" dirty="0"/>
              <a:t>Roadmap</a:t>
            </a:r>
            <a:endParaRPr lang="cs-CZ" dirty="0"/>
          </a:p>
        </p:txBody>
      </p:sp>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Roadmap</a:t>
            </a:r>
            <a:endParaRPr lang="cs-CZ" dirty="0"/>
          </a:p>
        </p:txBody>
      </p:sp>
    </p:spTree>
    <p:extLst>
      <p:ext uri="{BB962C8B-B14F-4D97-AF65-F5344CB8AC3E}">
        <p14:creationId xmlns:p14="http://schemas.microsoft.com/office/powerpoint/2010/main" val="26384561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45074" y="1474377"/>
                <a:ext cx="11186505" cy="5234808"/>
              </a:xfrm>
            </p:spPr>
            <p:txBody>
              <a:bodyPr>
                <a:normAutofit/>
              </a:bodyPr>
              <a:lstStyle/>
              <a:p>
                <a:pPr marL="0" indent="0">
                  <a:buNone/>
                </a:pPr>
                <a:r>
                  <a:rPr lang="cs-CZ" sz="2000" b="1" dirty="0">
                    <a:sym typeface="Wingdings" panose="05000000000000000000" pitchFamily="2" charset="2"/>
                  </a:rPr>
                  <a:t>Stage 2</a:t>
                </a:r>
              </a:p>
              <a:p>
                <a:pPr lvl="1"/>
                <a:r>
                  <a:rPr lang="cs-CZ" sz="2000" dirty="0" err="1">
                    <a:sym typeface="Wingdings" panose="05000000000000000000" pitchFamily="2" charset="2"/>
                  </a:rPr>
                  <a:t>Assume</a:t>
                </a:r>
                <a:r>
                  <a:rPr lang="cs-CZ" sz="2000" dirty="0">
                    <a:sym typeface="Wingdings" panose="05000000000000000000" pitchFamily="2" charset="2"/>
                  </a:rPr>
                  <a:t> </a:t>
                </a:r>
                <a:r>
                  <a:rPr lang="cs-CZ" sz="2000" dirty="0" err="1">
                    <a:sym typeface="Wingdings" panose="05000000000000000000" pitchFamily="2" charset="2"/>
                  </a:rPr>
                  <a:t>initially</a:t>
                </a:r>
                <a:r>
                  <a:rPr lang="cs-CZ" sz="2000" dirty="0">
                    <a:sym typeface="Wingdings" panose="05000000000000000000" pitchFamily="2" charset="2"/>
                  </a:rPr>
                  <a:t> not in </a:t>
                </a:r>
                <a:r>
                  <a:rPr lang="cs-CZ" sz="2000" dirty="0" err="1">
                    <a:sym typeface="Wingdings" panose="05000000000000000000" pitchFamily="2" charset="2"/>
                  </a:rPr>
                  <a:t>an</a:t>
                </a:r>
                <a:r>
                  <a:rPr lang="cs-CZ" sz="2000" dirty="0">
                    <a:sym typeface="Wingdings" panose="05000000000000000000" pitchFamily="2" charset="2"/>
                  </a:rPr>
                  <a:t> </a:t>
                </a:r>
                <a:r>
                  <a:rPr lang="cs-CZ" sz="2000" dirty="0" err="1">
                    <a:sym typeface="Wingdings" panose="05000000000000000000" pitchFamily="2" charset="2"/>
                  </a:rPr>
                  <a:t>equilibrium</a:t>
                </a:r>
                <a:r>
                  <a:rPr lang="cs-CZ" sz="2000" dirty="0">
                    <a:sym typeface="Wingdings" panose="05000000000000000000" pitchFamily="2" charset="2"/>
                  </a:rPr>
                  <a:t>. </a:t>
                </a:r>
                <a:r>
                  <a:rPr lang="cs-CZ" sz="2000" dirty="0" err="1">
                    <a:sym typeface="Wingdings" panose="05000000000000000000" pitchFamily="2" charset="2"/>
                  </a:rPr>
                  <a:t>What</a:t>
                </a:r>
                <a:r>
                  <a:rPr lang="cs-CZ" sz="2000" dirty="0">
                    <a:sym typeface="Wingdings" panose="05000000000000000000" pitchFamily="2" charset="2"/>
                  </a:rPr>
                  <a:t> </a:t>
                </a:r>
                <a:r>
                  <a:rPr lang="cs-CZ" sz="2000" dirty="0" err="1">
                    <a:sym typeface="Wingdings" panose="05000000000000000000" pitchFamily="2" charset="2"/>
                  </a:rPr>
                  <a:t>will</a:t>
                </a:r>
                <a:r>
                  <a:rPr lang="cs-CZ" sz="2000" dirty="0">
                    <a:sym typeface="Wingdings" panose="05000000000000000000" pitchFamily="2" charset="2"/>
                  </a:rPr>
                  <a:t> the adjustment </a:t>
                </a:r>
                <a:r>
                  <a:rPr lang="cs-CZ" sz="2000" dirty="0" err="1">
                    <a:sym typeface="Wingdings" panose="05000000000000000000" pitchFamily="2" charset="2"/>
                  </a:rPr>
                  <a:t>look</a:t>
                </a:r>
                <a:r>
                  <a:rPr lang="cs-CZ" sz="2000" dirty="0">
                    <a:sym typeface="Wingdings" panose="05000000000000000000" pitchFamily="2" charset="2"/>
                  </a:rPr>
                  <a:t> </a:t>
                </a:r>
                <a:r>
                  <a:rPr lang="cs-CZ" sz="2000" dirty="0" err="1">
                    <a:sym typeface="Wingdings" panose="05000000000000000000" pitchFamily="2" charset="2"/>
                  </a:rPr>
                  <a:t>like</a:t>
                </a:r>
                <a:r>
                  <a:rPr lang="cs-CZ" sz="2000" dirty="0">
                    <a:sym typeface="Wingdings" panose="05000000000000000000" pitchFamily="2" charset="2"/>
                  </a:rPr>
                  <a:t>?</a:t>
                </a:r>
              </a:p>
              <a:p>
                <a:pPr lvl="2"/>
                <a:r>
                  <a:rPr lang="cs-CZ" dirty="0" err="1">
                    <a:sym typeface="Wingdings" panose="05000000000000000000" pitchFamily="2" charset="2"/>
                  </a:rPr>
                  <a:t>If</a:t>
                </a:r>
                <a:r>
                  <a:rPr lang="cs-CZ" dirty="0">
                    <a:sym typeface="Wingdings" panose="05000000000000000000" pitchFamily="2" charset="2"/>
                  </a:rPr>
                  <a:t> </a:t>
                </a:r>
                <a14:m>
                  <m:oMath xmlns:m="http://schemas.openxmlformats.org/officeDocument/2006/math">
                    <m:r>
                      <m:rPr>
                        <m:sty m:val="p"/>
                      </m:rPr>
                      <a:rPr lang="en-US" b="0" i="0" smtClean="0">
                        <a:latin typeface="Cambria Math" panose="02040503050406030204" pitchFamily="18" charset="0"/>
                        <a:sym typeface="Wingdings" panose="05000000000000000000" pitchFamily="2" charset="2"/>
                      </a:rPr>
                      <m:t>N</m:t>
                    </m:r>
                    <m:r>
                      <a:rPr lang="cs-CZ" i="1">
                        <a:latin typeface="Cambria Math" panose="02040503050406030204" pitchFamily="18" charset="0"/>
                        <a:sym typeface="Wingdings" panose="05000000000000000000" pitchFamily="2" charset="2"/>
                      </a:rPr>
                      <m:t>&lt;</m:t>
                    </m:r>
                    <m:sSub>
                      <m:sSubPr>
                        <m:ctrlPr>
                          <a:rPr lang="cs-CZ" i="1">
                            <a:latin typeface="Cambria Math" panose="02040503050406030204" pitchFamily="18" charset="0"/>
                            <a:ea typeface="Cambria Math" panose="02040503050406030204" pitchFamily="18" charset="0"/>
                            <a:sym typeface="Wingdings" panose="05000000000000000000" pitchFamily="2" charset="2"/>
                          </a:rPr>
                        </m:ctrlPr>
                      </m:sSubPr>
                      <m:e>
                        <m:r>
                          <a:rPr lang="en-US" b="0" i="1" smtClean="0">
                            <a:latin typeface="Cambria Math" panose="02040503050406030204" pitchFamily="18" charset="0"/>
                            <a:ea typeface="Cambria Math" panose="02040503050406030204" pitchFamily="18" charset="0"/>
                            <a:sym typeface="Wingdings" panose="05000000000000000000" pitchFamily="2" charset="2"/>
                          </a:rPr>
                          <m:t>𝑁</m:t>
                        </m:r>
                      </m:e>
                      <m:sub>
                        <m:r>
                          <a:rPr lang="cs-CZ" i="1">
                            <a:latin typeface="Cambria Math" panose="02040503050406030204" pitchFamily="18" charset="0"/>
                            <a:ea typeface="Cambria Math" panose="02040503050406030204" pitchFamily="18" charset="0"/>
                            <a:sym typeface="Wingdings" panose="05000000000000000000" pitchFamily="2" charset="2"/>
                          </a:rPr>
                          <m:t>−</m:t>
                        </m:r>
                      </m:sub>
                    </m:sSub>
                  </m:oMath>
                </a14:m>
                <a:endParaRPr lang="cs-CZ" dirty="0">
                  <a:sym typeface="Wingdings" panose="05000000000000000000" pitchFamily="2" charset="2"/>
                </a:endParaRPr>
              </a:p>
              <a:p>
                <a:pPr lvl="3"/>
                <a14:m>
                  <m:oMath xmlns:m="http://schemas.openxmlformats.org/officeDocument/2006/math">
                    <m:r>
                      <a:rPr lang="en-US" sz="2000" i="1" dirty="0">
                        <a:latin typeface="Cambria Math" panose="02040503050406030204" pitchFamily="18" charset="0"/>
                      </a:rPr>
                      <m:t>𝑁</m:t>
                    </m:r>
                    <m:d>
                      <m:dPr>
                        <m:ctrlPr>
                          <a:rPr lang="en-US" sz="2000" i="1" dirty="0">
                            <a:latin typeface="Cambria Math" panose="02040503050406030204" pitchFamily="18" charset="0"/>
                          </a:rPr>
                        </m:ctrlPr>
                      </m:dPr>
                      <m:e>
                        <m:r>
                          <a:rPr lang="en-US" sz="2000" i="1" dirty="0">
                            <a:latin typeface="Cambria Math" panose="02040503050406030204" pitchFamily="18" charset="0"/>
                          </a:rPr>
                          <m:t>1−</m:t>
                        </m:r>
                        <m:r>
                          <a:rPr lang="en-US" sz="2000" i="1" dirty="0">
                            <a:latin typeface="Cambria Math" panose="02040503050406030204" pitchFamily="18" charset="0"/>
                          </a:rPr>
                          <m:t>𝑁</m:t>
                        </m:r>
                      </m:e>
                    </m:d>
                    <m:r>
                      <a:rPr lang="en-US" sz="2000" i="1" dirty="0">
                        <a:latin typeface="Cambria Math" panose="02040503050406030204" pitchFamily="18" charset="0"/>
                      </a:rPr>
                      <m:t>&lt;</m:t>
                    </m:r>
                    <m:r>
                      <a:rPr lang="en-US" sz="2000" i="1" dirty="0">
                        <a:latin typeface="Cambria Math" panose="02040503050406030204" pitchFamily="18" charset="0"/>
                      </a:rPr>
                      <m:t>𝑝</m:t>
                    </m:r>
                  </m:oMath>
                </a14:m>
                <a:r>
                  <a:rPr lang="en-US" sz="2000" dirty="0">
                    <a:sym typeface="Wingdings" panose="05000000000000000000" pitchFamily="2" charset="2"/>
                  </a:rPr>
                  <a:t> </a:t>
                </a:r>
                <a:r>
                  <a:rPr lang="cs-CZ" sz="2000" dirty="0">
                    <a:sym typeface="Wingdings" panose="05000000000000000000" pitchFamily="2" charset="2"/>
                  </a:rPr>
                  <a:t> </a:t>
                </a:r>
                <a:r>
                  <a:rPr lang="cs-CZ" sz="2000" dirty="0" err="1">
                    <a:sym typeface="Wingdings" panose="05000000000000000000" pitchFamily="2" charset="2"/>
                  </a:rPr>
                  <a:t>some</a:t>
                </a:r>
                <a:r>
                  <a:rPr lang="cs-CZ" sz="2000" dirty="0">
                    <a:sym typeface="Wingdings" panose="05000000000000000000" pitchFamily="2" charset="2"/>
                  </a:rPr>
                  <a:t> </a:t>
                </a:r>
                <a:r>
                  <a:rPr lang="cs-CZ" sz="2000" dirty="0" err="1">
                    <a:sym typeface="Wingdings" panose="05000000000000000000" pitchFamily="2" charset="2"/>
                  </a:rPr>
                  <a:t>consumers</a:t>
                </a:r>
                <a:r>
                  <a:rPr lang="cs-CZ" sz="2000" dirty="0">
                    <a:sym typeface="Wingdings" panose="05000000000000000000" pitchFamily="2" charset="2"/>
                  </a:rPr>
                  <a:t> stop </a:t>
                </a:r>
                <a:r>
                  <a:rPr lang="cs-CZ" sz="2000" dirty="0" err="1">
                    <a:sym typeface="Wingdings" panose="05000000000000000000" pitchFamily="2" charset="2"/>
                  </a:rPr>
                  <a:t>using</a:t>
                </a:r>
                <a:r>
                  <a:rPr lang="cs-CZ" sz="2000" dirty="0">
                    <a:sym typeface="Wingdings" panose="05000000000000000000" pitchFamily="2" charset="2"/>
                  </a:rPr>
                  <a:t> the </a:t>
                </a:r>
                <a:r>
                  <a:rPr lang="cs-CZ" sz="2000" dirty="0" err="1">
                    <a:sym typeface="Wingdings" panose="05000000000000000000" pitchFamily="2" charset="2"/>
                  </a:rPr>
                  <a:t>app</a:t>
                </a:r>
                <a:endParaRPr lang="cs-CZ" sz="2000" dirty="0">
                  <a:sym typeface="Wingdings" panose="05000000000000000000" pitchFamily="2" charset="2"/>
                </a:endParaRPr>
              </a:p>
              <a:p>
                <a:pPr lvl="3"/>
                <a:r>
                  <a:rPr lang="en-US" sz="2000" dirty="0">
                    <a:sym typeface="Wingdings" panose="05000000000000000000" pitchFamily="2" charset="2"/>
                  </a:rPr>
                  <a:t>N</a:t>
                </a:r>
                <a:r>
                  <a:rPr lang="cs-CZ" sz="2000" dirty="0">
                    <a:sym typeface="Wingdings" panose="05000000000000000000" pitchFamily="2" charset="2"/>
                  </a:rPr>
                  <a:t> </a:t>
                </a:r>
                <a:r>
                  <a:rPr lang="cs-CZ" sz="2000" dirty="0" err="1">
                    <a:sym typeface="Wingdings" panose="05000000000000000000" pitchFamily="2" charset="2"/>
                  </a:rPr>
                  <a:t>declines</a:t>
                </a:r>
                <a:r>
                  <a:rPr lang="cs-CZ" sz="2000" dirty="0">
                    <a:sym typeface="Wingdings" panose="05000000000000000000" pitchFamily="2" charset="2"/>
                  </a:rPr>
                  <a:t> </a:t>
                </a:r>
                <a:r>
                  <a:rPr lang="cs-CZ" sz="2000" dirty="0" err="1">
                    <a:sym typeface="Wingdings" panose="05000000000000000000" pitchFamily="2" charset="2"/>
                  </a:rPr>
                  <a:t>further</a:t>
                </a:r>
                <a:r>
                  <a:rPr lang="cs-CZ" sz="2000" dirty="0">
                    <a:sym typeface="Wingdings" panose="05000000000000000000" pitchFamily="2" charset="2"/>
                  </a:rPr>
                  <a:t> </a:t>
                </a:r>
                <a:r>
                  <a:rPr lang="cs-CZ" sz="2000" dirty="0" err="1">
                    <a:sym typeface="Wingdings" panose="05000000000000000000" pitchFamily="2" charset="2"/>
                  </a:rPr>
                  <a:t>away</a:t>
                </a:r>
                <a:r>
                  <a:rPr lang="cs-CZ" sz="2000" dirty="0">
                    <a:sym typeface="Wingdings" panose="05000000000000000000" pitchFamily="2" charset="2"/>
                  </a:rPr>
                  <a:t> </a:t>
                </a:r>
                <a:r>
                  <a:rPr lang="cs-CZ" sz="2000" dirty="0" err="1">
                    <a:sym typeface="Wingdings" panose="05000000000000000000" pitchFamily="2" charset="2"/>
                  </a:rPr>
                  <a:t>from</a:t>
                </a:r>
                <a:r>
                  <a:rPr lang="cs-CZ" sz="2000" dirty="0">
                    <a:sym typeface="Wingdings" panose="05000000000000000000" pitchFamily="2" charset="2"/>
                  </a:rPr>
                  <a:t> </a:t>
                </a:r>
                <a14:m>
                  <m:oMath xmlns:m="http://schemas.openxmlformats.org/officeDocument/2006/math">
                    <m:sSub>
                      <m:sSubPr>
                        <m:ctrlPr>
                          <a:rPr lang="cs-CZ" sz="2000" i="1">
                            <a:latin typeface="Cambria Math" panose="02040503050406030204" pitchFamily="18" charset="0"/>
                            <a:ea typeface="Cambria Math" panose="02040503050406030204" pitchFamily="18" charset="0"/>
                            <a:sym typeface="Wingdings" panose="05000000000000000000" pitchFamily="2" charset="2"/>
                          </a:rPr>
                        </m:ctrlPr>
                      </m:sSubPr>
                      <m:e>
                        <m:r>
                          <a:rPr lang="en-US" sz="2000" b="0" i="1" smtClean="0">
                            <a:latin typeface="Cambria Math" panose="02040503050406030204" pitchFamily="18" charset="0"/>
                            <a:ea typeface="Cambria Math" panose="02040503050406030204" pitchFamily="18" charset="0"/>
                            <a:sym typeface="Wingdings" panose="05000000000000000000" pitchFamily="2" charset="2"/>
                          </a:rPr>
                          <m:t>𝑁</m:t>
                        </m:r>
                      </m:e>
                      <m:sub>
                        <m:r>
                          <a:rPr lang="cs-CZ" sz="2000" i="1">
                            <a:latin typeface="Cambria Math" panose="02040503050406030204" pitchFamily="18" charset="0"/>
                            <a:ea typeface="Cambria Math" panose="02040503050406030204" pitchFamily="18" charset="0"/>
                            <a:sym typeface="Wingdings" panose="05000000000000000000" pitchFamily="2" charset="2"/>
                          </a:rPr>
                          <m:t>−</m:t>
                        </m:r>
                      </m:sub>
                    </m:sSub>
                  </m:oMath>
                </a14:m>
                <a:r>
                  <a:rPr lang="cs-CZ" sz="2000" dirty="0">
                    <a:sym typeface="Wingdings" panose="05000000000000000000" pitchFamily="2" charset="2"/>
                  </a:rPr>
                  <a:t> </a:t>
                </a:r>
                <a:r>
                  <a:rPr lang="cs-CZ" sz="2000" dirty="0" err="1">
                    <a:sym typeface="Wingdings" panose="05000000000000000000" pitchFamily="2" charset="2"/>
                  </a:rPr>
                  <a:t>until</a:t>
                </a:r>
                <a:r>
                  <a:rPr lang="cs-CZ" sz="2000" dirty="0">
                    <a:sym typeface="Wingdings" panose="05000000000000000000" pitchFamily="2" charset="2"/>
                  </a:rPr>
                  <a:t> </a:t>
                </a:r>
                <a:r>
                  <a:rPr lang="cs-CZ" sz="2000" dirty="0" err="1">
                    <a:sym typeface="Wingdings" panose="05000000000000000000" pitchFamily="2" charset="2"/>
                  </a:rPr>
                  <a:t>it</a:t>
                </a:r>
                <a:r>
                  <a:rPr lang="cs-CZ" sz="2000" dirty="0">
                    <a:sym typeface="Wingdings" panose="05000000000000000000" pitchFamily="2" charset="2"/>
                  </a:rPr>
                  <a:t> </a:t>
                </a:r>
                <a:r>
                  <a:rPr lang="cs-CZ" sz="2000" dirty="0" err="1">
                    <a:sym typeface="Wingdings" panose="05000000000000000000" pitchFamily="2" charset="2"/>
                  </a:rPr>
                  <a:t>reaches</a:t>
                </a:r>
                <a:r>
                  <a:rPr lang="cs-CZ" sz="2000" dirty="0">
                    <a:sym typeface="Wingdings" panose="05000000000000000000" pitchFamily="2" charset="2"/>
                  </a:rPr>
                  <a:t> </a:t>
                </a:r>
                <a14:m>
                  <m:oMath xmlns:m="http://schemas.openxmlformats.org/officeDocument/2006/math">
                    <m:r>
                      <m:rPr>
                        <m:sty m:val="p"/>
                      </m:rPr>
                      <a:rPr lang="en-US" sz="2000">
                        <a:latin typeface="Cambria Math" panose="02040503050406030204" pitchFamily="18" charset="0"/>
                        <a:ea typeface="Cambria Math" panose="02040503050406030204" pitchFamily="18" charset="0"/>
                        <a:sym typeface="Wingdings" panose="05000000000000000000" pitchFamily="2" charset="2"/>
                      </a:rPr>
                      <m:t>N</m:t>
                    </m:r>
                    <m:r>
                      <a:rPr lang="en-US" sz="2000">
                        <a:latin typeface="Cambria Math" panose="02040503050406030204" pitchFamily="18" charset="0"/>
                        <a:ea typeface="Cambria Math" panose="02040503050406030204" pitchFamily="18" charset="0"/>
                        <a:sym typeface="Wingdings" panose="05000000000000000000" pitchFamily="2" charset="2"/>
                      </a:rPr>
                      <m:t>=</m:t>
                    </m:r>
                    <m:r>
                      <a:rPr lang="en-US" sz="2000" b="0" i="1" smtClean="0">
                        <a:latin typeface="Cambria Math" panose="02040503050406030204" pitchFamily="18" charset="0"/>
                        <a:ea typeface="Cambria Math" panose="02040503050406030204" pitchFamily="18" charset="0"/>
                        <a:sym typeface="Wingdings" panose="05000000000000000000" pitchFamily="2" charset="2"/>
                      </a:rPr>
                      <m:t>0</m:t>
                    </m:r>
                    <m:r>
                      <a:rPr lang="en-US" sz="2000" i="1">
                        <a:latin typeface="Cambria Math" panose="02040503050406030204" pitchFamily="18" charset="0"/>
                        <a:ea typeface="Cambria Math" panose="02040503050406030204" pitchFamily="18" charset="0"/>
                        <a:sym typeface="Wingdings" panose="05000000000000000000" pitchFamily="2" charset="2"/>
                      </a:rPr>
                      <m:t> </m:t>
                    </m:r>
                  </m:oMath>
                </a14:m>
                <a:endParaRPr lang="en-US" sz="2000" dirty="0">
                  <a:sym typeface="Wingdings" panose="05000000000000000000" pitchFamily="2" charset="2"/>
                </a:endParaRPr>
              </a:p>
              <a:p>
                <a:pPr lvl="2"/>
                <a:r>
                  <a:rPr lang="cs-CZ" dirty="0">
                    <a:sym typeface="Wingdings" panose="05000000000000000000" pitchFamily="2" charset="2"/>
                  </a:rPr>
                  <a:t>If </a:t>
                </a:r>
                <a14:m>
                  <m:oMath xmlns:m="http://schemas.openxmlformats.org/officeDocument/2006/math">
                    <m:sSub>
                      <m:sSubPr>
                        <m:ctrlPr>
                          <a:rPr lang="cs-CZ" i="1">
                            <a:latin typeface="Cambria Math" panose="02040503050406030204" pitchFamily="18" charset="0"/>
                            <a:ea typeface="Cambria Math" panose="02040503050406030204" pitchFamily="18" charset="0"/>
                            <a:sym typeface="Wingdings" panose="05000000000000000000" pitchFamily="2" charset="2"/>
                          </a:rPr>
                        </m:ctrlPr>
                      </m:sSubPr>
                      <m:e>
                        <m:r>
                          <a:rPr lang="en-US" b="0" i="1" smtClean="0">
                            <a:latin typeface="Cambria Math" panose="02040503050406030204" pitchFamily="18" charset="0"/>
                            <a:ea typeface="Cambria Math" panose="02040503050406030204" pitchFamily="18" charset="0"/>
                            <a:sym typeface="Wingdings" panose="05000000000000000000" pitchFamily="2" charset="2"/>
                          </a:rPr>
                          <m:t>𝑁</m:t>
                        </m:r>
                      </m:e>
                      <m:sub>
                        <m:r>
                          <a:rPr lang="cs-CZ" i="1">
                            <a:latin typeface="Cambria Math" panose="02040503050406030204" pitchFamily="18" charset="0"/>
                            <a:ea typeface="Cambria Math" panose="02040503050406030204" pitchFamily="18" charset="0"/>
                            <a:sym typeface="Wingdings" panose="05000000000000000000" pitchFamily="2" charset="2"/>
                          </a:rPr>
                          <m:t>−</m:t>
                        </m:r>
                      </m:sub>
                    </m:sSub>
                    <m:r>
                      <a:rPr lang="cs-CZ" b="0" i="1" smtClean="0">
                        <a:latin typeface="Cambria Math" panose="02040503050406030204" pitchFamily="18" charset="0"/>
                        <a:ea typeface="Cambria Math" panose="02040503050406030204" pitchFamily="18" charset="0"/>
                        <a:sym typeface="Wingdings" panose="05000000000000000000" pitchFamily="2" charset="2"/>
                      </a:rPr>
                      <m:t>&lt;</m:t>
                    </m:r>
                    <m:r>
                      <a:rPr lang="en-US" b="0" i="1" smtClean="0">
                        <a:latin typeface="Cambria Math" panose="02040503050406030204" pitchFamily="18" charset="0"/>
                        <a:ea typeface="Cambria Math" panose="02040503050406030204" pitchFamily="18" charset="0"/>
                        <a:sym typeface="Wingdings" panose="05000000000000000000" pitchFamily="2" charset="2"/>
                      </a:rPr>
                      <m:t>𝑁</m:t>
                    </m:r>
                    <m:r>
                      <a:rPr lang="cs-CZ" b="0" i="1" smtClean="0">
                        <a:latin typeface="Cambria Math" panose="02040503050406030204" pitchFamily="18" charset="0"/>
                        <a:sym typeface="Wingdings" panose="05000000000000000000" pitchFamily="2" charset="2"/>
                      </a:rPr>
                      <m:t>&lt;</m:t>
                    </m:r>
                    <m:sSub>
                      <m:sSubPr>
                        <m:ctrlPr>
                          <a:rPr lang="cs-CZ" i="1">
                            <a:latin typeface="Cambria Math" panose="02040503050406030204" pitchFamily="18" charset="0"/>
                            <a:ea typeface="Cambria Math" panose="02040503050406030204" pitchFamily="18" charset="0"/>
                            <a:sym typeface="Wingdings" panose="05000000000000000000" pitchFamily="2" charset="2"/>
                          </a:rPr>
                        </m:ctrlPr>
                      </m:sSubPr>
                      <m:e>
                        <m:r>
                          <a:rPr lang="en-US" b="0" i="1" smtClean="0">
                            <a:latin typeface="Cambria Math" panose="02040503050406030204" pitchFamily="18" charset="0"/>
                            <a:ea typeface="Cambria Math" panose="02040503050406030204" pitchFamily="18" charset="0"/>
                            <a:sym typeface="Wingdings" panose="05000000000000000000" pitchFamily="2" charset="2"/>
                          </a:rPr>
                          <m:t>𝑁</m:t>
                        </m:r>
                      </m:e>
                      <m:sub>
                        <m:r>
                          <a:rPr lang="en-GB" b="0" i="1" smtClean="0">
                            <a:latin typeface="Cambria Math" panose="02040503050406030204" pitchFamily="18" charset="0"/>
                            <a:ea typeface="Cambria Math" panose="02040503050406030204" pitchFamily="18" charset="0"/>
                            <a:sym typeface="Wingdings" panose="05000000000000000000" pitchFamily="2" charset="2"/>
                          </a:rPr>
                          <m:t>+</m:t>
                        </m:r>
                      </m:sub>
                    </m:sSub>
                  </m:oMath>
                </a14:m>
                <a:endParaRPr lang="cs-CZ" dirty="0">
                  <a:sym typeface="Wingdings" panose="05000000000000000000" pitchFamily="2" charset="2"/>
                </a:endParaRPr>
              </a:p>
              <a:p>
                <a:pPr lvl="3"/>
                <a14:m>
                  <m:oMath xmlns:m="http://schemas.openxmlformats.org/officeDocument/2006/math">
                    <m:r>
                      <a:rPr lang="en-US" sz="2000" i="1" dirty="0">
                        <a:latin typeface="Cambria Math" panose="02040503050406030204" pitchFamily="18" charset="0"/>
                      </a:rPr>
                      <m:t>𝑁</m:t>
                    </m:r>
                    <m:d>
                      <m:dPr>
                        <m:ctrlPr>
                          <a:rPr lang="en-US" sz="2000" i="1" dirty="0">
                            <a:latin typeface="Cambria Math" panose="02040503050406030204" pitchFamily="18" charset="0"/>
                          </a:rPr>
                        </m:ctrlPr>
                      </m:dPr>
                      <m:e>
                        <m:r>
                          <a:rPr lang="en-US" sz="2000" i="1" dirty="0">
                            <a:latin typeface="Cambria Math" panose="02040503050406030204" pitchFamily="18" charset="0"/>
                          </a:rPr>
                          <m:t>1−</m:t>
                        </m:r>
                        <m:r>
                          <a:rPr lang="en-US" sz="2000" i="1" dirty="0">
                            <a:latin typeface="Cambria Math" panose="02040503050406030204" pitchFamily="18" charset="0"/>
                          </a:rPr>
                          <m:t>𝑁</m:t>
                        </m:r>
                      </m:e>
                    </m:d>
                    <m:r>
                      <a:rPr lang="en-US" sz="2000" b="0" i="1" dirty="0" smtClean="0">
                        <a:latin typeface="Cambria Math" panose="02040503050406030204" pitchFamily="18" charset="0"/>
                      </a:rPr>
                      <m:t>&gt;</m:t>
                    </m:r>
                    <m:r>
                      <a:rPr lang="en-US" sz="2000" i="1" dirty="0">
                        <a:latin typeface="Cambria Math" panose="02040503050406030204" pitchFamily="18" charset="0"/>
                      </a:rPr>
                      <m:t>𝑝</m:t>
                    </m:r>
                  </m:oMath>
                </a14:m>
                <a:r>
                  <a:rPr lang="cs-CZ" sz="2000" dirty="0">
                    <a:sym typeface="Wingdings" panose="05000000000000000000" pitchFamily="2" charset="2"/>
                  </a:rPr>
                  <a:t>  </a:t>
                </a:r>
                <a:r>
                  <a:rPr lang="cs-CZ" sz="2000" dirty="0" err="1">
                    <a:sym typeface="Wingdings" panose="05000000000000000000" pitchFamily="2" charset="2"/>
                  </a:rPr>
                  <a:t>some</a:t>
                </a:r>
                <a:r>
                  <a:rPr lang="cs-CZ" sz="2000" dirty="0">
                    <a:sym typeface="Wingdings" panose="05000000000000000000" pitchFamily="2" charset="2"/>
                  </a:rPr>
                  <a:t> </a:t>
                </a:r>
                <a:r>
                  <a:rPr lang="cs-CZ" sz="2000" dirty="0" err="1">
                    <a:sym typeface="Wingdings" panose="05000000000000000000" pitchFamily="2" charset="2"/>
                  </a:rPr>
                  <a:t>consumers</a:t>
                </a:r>
                <a:r>
                  <a:rPr lang="cs-CZ" sz="2000" dirty="0">
                    <a:sym typeface="Wingdings" panose="05000000000000000000" pitchFamily="2" charset="2"/>
                  </a:rPr>
                  <a:t> start </a:t>
                </a:r>
                <a:r>
                  <a:rPr lang="cs-CZ" sz="2000" dirty="0" err="1">
                    <a:sym typeface="Wingdings" panose="05000000000000000000" pitchFamily="2" charset="2"/>
                  </a:rPr>
                  <a:t>using</a:t>
                </a:r>
                <a:r>
                  <a:rPr lang="cs-CZ" sz="2000" dirty="0">
                    <a:sym typeface="Wingdings" panose="05000000000000000000" pitchFamily="2" charset="2"/>
                  </a:rPr>
                  <a:t> the </a:t>
                </a:r>
                <a:r>
                  <a:rPr lang="cs-CZ" sz="2000" dirty="0" err="1">
                    <a:sym typeface="Wingdings" panose="05000000000000000000" pitchFamily="2" charset="2"/>
                  </a:rPr>
                  <a:t>app</a:t>
                </a:r>
                <a:endParaRPr lang="cs-CZ" sz="2000" dirty="0">
                  <a:sym typeface="Wingdings" panose="05000000000000000000" pitchFamily="2" charset="2"/>
                </a:endParaRPr>
              </a:p>
              <a:p>
                <a:pPr lvl="3"/>
                <a:r>
                  <a:rPr lang="cs-CZ" sz="2000" dirty="0">
                    <a:sym typeface="Wingdings" panose="05000000000000000000" pitchFamily="2" charset="2"/>
                  </a:rPr>
                  <a:t>f </a:t>
                </a:r>
                <a:r>
                  <a:rPr lang="cs-CZ" sz="2000" dirty="0" err="1">
                    <a:sym typeface="Wingdings" panose="05000000000000000000" pitchFamily="2" charset="2"/>
                  </a:rPr>
                  <a:t>increases</a:t>
                </a:r>
                <a:r>
                  <a:rPr lang="cs-CZ" sz="2000" dirty="0">
                    <a:sym typeface="Wingdings" panose="05000000000000000000" pitchFamily="2" charset="2"/>
                  </a:rPr>
                  <a:t> </a:t>
                </a:r>
                <a:r>
                  <a:rPr lang="cs-CZ" sz="2000" dirty="0" err="1">
                    <a:sym typeface="Wingdings" panose="05000000000000000000" pitchFamily="2" charset="2"/>
                  </a:rPr>
                  <a:t>further</a:t>
                </a:r>
                <a:r>
                  <a:rPr lang="cs-CZ" sz="2000" dirty="0">
                    <a:sym typeface="Wingdings" panose="05000000000000000000" pitchFamily="2" charset="2"/>
                  </a:rPr>
                  <a:t> </a:t>
                </a:r>
                <a:r>
                  <a:rPr lang="cs-CZ" sz="2000" dirty="0" err="1">
                    <a:sym typeface="Wingdings" panose="05000000000000000000" pitchFamily="2" charset="2"/>
                  </a:rPr>
                  <a:t>away</a:t>
                </a:r>
                <a:r>
                  <a:rPr lang="cs-CZ" sz="2000" dirty="0">
                    <a:sym typeface="Wingdings" panose="05000000000000000000" pitchFamily="2" charset="2"/>
                  </a:rPr>
                  <a:t> </a:t>
                </a:r>
                <a:r>
                  <a:rPr lang="cs-CZ" sz="2000" dirty="0" err="1">
                    <a:sym typeface="Wingdings" panose="05000000000000000000" pitchFamily="2" charset="2"/>
                  </a:rPr>
                  <a:t>from</a:t>
                </a:r>
                <a:r>
                  <a:rPr lang="cs-CZ" sz="2000" dirty="0">
                    <a:sym typeface="Wingdings" panose="05000000000000000000" pitchFamily="2" charset="2"/>
                  </a:rPr>
                  <a:t> </a:t>
                </a:r>
                <a14:m>
                  <m:oMath xmlns:m="http://schemas.openxmlformats.org/officeDocument/2006/math">
                    <m:sSub>
                      <m:sSubPr>
                        <m:ctrlPr>
                          <a:rPr lang="cs-CZ" sz="2000" i="1">
                            <a:latin typeface="Cambria Math" panose="02040503050406030204" pitchFamily="18" charset="0"/>
                            <a:ea typeface="Cambria Math" panose="02040503050406030204" pitchFamily="18" charset="0"/>
                            <a:sym typeface="Wingdings" panose="05000000000000000000" pitchFamily="2" charset="2"/>
                          </a:rPr>
                        </m:ctrlPr>
                      </m:sSubPr>
                      <m:e>
                        <m:r>
                          <a:rPr lang="en-US" sz="2000" b="0" i="1" smtClean="0">
                            <a:latin typeface="Cambria Math" panose="02040503050406030204" pitchFamily="18" charset="0"/>
                            <a:ea typeface="Cambria Math" panose="02040503050406030204" pitchFamily="18" charset="0"/>
                            <a:sym typeface="Wingdings" panose="05000000000000000000" pitchFamily="2" charset="2"/>
                          </a:rPr>
                          <m:t>𝑁</m:t>
                        </m:r>
                      </m:e>
                      <m:sub>
                        <m:r>
                          <a:rPr lang="cs-CZ" sz="2000" i="1">
                            <a:latin typeface="Cambria Math" panose="02040503050406030204" pitchFamily="18" charset="0"/>
                            <a:ea typeface="Cambria Math" panose="02040503050406030204" pitchFamily="18" charset="0"/>
                            <a:sym typeface="Wingdings" panose="05000000000000000000" pitchFamily="2" charset="2"/>
                          </a:rPr>
                          <m:t>−</m:t>
                        </m:r>
                      </m:sub>
                    </m:sSub>
                  </m:oMath>
                </a14:m>
                <a:r>
                  <a:rPr lang="cs-CZ" sz="2000" dirty="0">
                    <a:sym typeface="Wingdings" panose="05000000000000000000" pitchFamily="2" charset="2"/>
                  </a:rPr>
                  <a:t> </a:t>
                </a:r>
                <a:r>
                  <a:rPr lang="cs-CZ" sz="2000" dirty="0" err="1">
                    <a:sym typeface="Wingdings" panose="05000000000000000000" pitchFamily="2" charset="2"/>
                  </a:rPr>
                  <a:t>until</a:t>
                </a:r>
                <a:r>
                  <a:rPr lang="cs-CZ" sz="2000" dirty="0">
                    <a:sym typeface="Wingdings" panose="05000000000000000000" pitchFamily="2" charset="2"/>
                  </a:rPr>
                  <a:t> </a:t>
                </a:r>
                <a:r>
                  <a:rPr lang="cs-CZ" sz="2000" dirty="0" err="1">
                    <a:sym typeface="Wingdings" panose="05000000000000000000" pitchFamily="2" charset="2"/>
                  </a:rPr>
                  <a:t>it</a:t>
                </a:r>
                <a:r>
                  <a:rPr lang="cs-CZ" sz="2000" dirty="0">
                    <a:sym typeface="Wingdings" panose="05000000000000000000" pitchFamily="2" charset="2"/>
                  </a:rPr>
                  <a:t> </a:t>
                </a:r>
                <a:r>
                  <a:rPr lang="cs-CZ" sz="2000" dirty="0" err="1">
                    <a:sym typeface="Wingdings" panose="05000000000000000000" pitchFamily="2" charset="2"/>
                  </a:rPr>
                  <a:t>reaches</a:t>
                </a:r>
                <a:r>
                  <a:rPr lang="cs-CZ" sz="2000" dirty="0">
                    <a:sym typeface="Wingdings" panose="05000000000000000000" pitchFamily="2" charset="2"/>
                  </a:rPr>
                  <a:t> </a:t>
                </a:r>
                <a14:m>
                  <m:oMath xmlns:m="http://schemas.openxmlformats.org/officeDocument/2006/math">
                    <m:r>
                      <m:rPr>
                        <m:sty m:val="p"/>
                      </m:rPr>
                      <a:rPr lang="en-US" sz="2000" b="0" i="0" smtClean="0">
                        <a:latin typeface="Cambria Math" panose="02040503050406030204" pitchFamily="18" charset="0"/>
                        <a:ea typeface="Cambria Math" panose="02040503050406030204" pitchFamily="18" charset="0"/>
                        <a:sym typeface="Wingdings" panose="05000000000000000000" pitchFamily="2" charset="2"/>
                      </a:rPr>
                      <m:t>N</m:t>
                    </m:r>
                    <m:r>
                      <a:rPr lang="en-US" sz="2000" b="0" i="0" smtClean="0">
                        <a:latin typeface="Cambria Math" panose="02040503050406030204" pitchFamily="18" charset="0"/>
                        <a:ea typeface="Cambria Math" panose="02040503050406030204" pitchFamily="18" charset="0"/>
                        <a:sym typeface="Wingdings" panose="05000000000000000000" pitchFamily="2" charset="2"/>
                      </a:rPr>
                      <m:t>=</m:t>
                    </m:r>
                    <m:sSub>
                      <m:sSubPr>
                        <m:ctrlPr>
                          <a:rPr lang="cs-CZ" sz="2000" i="1" smtClean="0">
                            <a:latin typeface="Cambria Math" panose="02040503050406030204" pitchFamily="18" charset="0"/>
                            <a:ea typeface="Cambria Math" panose="02040503050406030204" pitchFamily="18" charset="0"/>
                            <a:sym typeface="Wingdings" panose="05000000000000000000" pitchFamily="2" charset="2"/>
                          </a:rPr>
                        </m:ctrlPr>
                      </m:sSubPr>
                      <m:e>
                        <m:r>
                          <a:rPr lang="en-US" sz="2000" b="0" i="1" smtClean="0">
                            <a:latin typeface="Cambria Math" panose="02040503050406030204" pitchFamily="18" charset="0"/>
                            <a:ea typeface="Cambria Math" panose="02040503050406030204" pitchFamily="18" charset="0"/>
                            <a:sym typeface="Wingdings" panose="05000000000000000000" pitchFamily="2" charset="2"/>
                          </a:rPr>
                          <m:t>𝑁</m:t>
                        </m:r>
                      </m:e>
                      <m:sub>
                        <m:r>
                          <a:rPr lang="cs-CZ" sz="2000" b="0" i="1" smtClean="0">
                            <a:latin typeface="Cambria Math" panose="02040503050406030204" pitchFamily="18" charset="0"/>
                            <a:ea typeface="Cambria Math" panose="02040503050406030204" pitchFamily="18" charset="0"/>
                            <a:sym typeface="Wingdings" panose="05000000000000000000" pitchFamily="2" charset="2"/>
                          </a:rPr>
                          <m:t>+</m:t>
                        </m:r>
                      </m:sub>
                    </m:sSub>
                  </m:oMath>
                </a14:m>
                <a:r>
                  <a:rPr lang="cs-CZ" sz="2000" dirty="0">
                    <a:sym typeface="Wingdings" panose="05000000000000000000" pitchFamily="2" charset="2"/>
                  </a:rPr>
                  <a:t> </a:t>
                </a:r>
              </a:p>
              <a:p>
                <a:pPr lvl="2"/>
                <a:r>
                  <a:rPr lang="cs-CZ" dirty="0">
                    <a:sym typeface="Wingdings" panose="05000000000000000000" pitchFamily="2" charset="2"/>
                  </a:rPr>
                  <a:t>In </a:t>
                </a:r>
                <a:r>
                  <a:rPr lang="cs-CZ" dirty="0" err="1">
                    <a:sym typeface="Wingdings" panose="05000000000000000000" pitchFamily="2" charset="2"/>
                  </a:rPr>
                  <a:t>contrast</a:t>
                </a:r>
                <a:r>
                  <a:rPr lang="cs-CZ" dirty="0">
                    <a:sym typeface="Wingdings" panose="05000000000000000000" pitchFamily="2" charset="2"/>
                  </a:rPr>
                  <a:t>, </a:t>
                </a:r>
                <a:r>
                  <a:rPr lang="cs-CZ" dirty="0" err="1">
                    <a:sym typeface="Wingdings" panose="05000000000000000000" pitchFamily="2" charset="2"/>
                  </a:rPr>
                  <a:t>if</a:t>
                </a:r>
                <a:r>
                  <a:rPr lang="en-US" dirty="0">
                    <a:sym typeface="Wingdings" panose="05000000000000000000" pitchFamily="2" charset="2"/>
                  </a:rPr>
                  <a:t> N</a:t>
                </a:r>
                <a14:m>
                  <m:oMath xmlns:m="http://schemas.openxmlformats.org/officeDocument/2006/math">
                    <m:r>
                      <a:rPr lang="cs-CZ" b="0" i="1" smtClean="0">
                        <a:latin typeface="Cambria Math" panose="02040503050406030204" pitchFamily="18" charset="0"/>
                        <a:sym typeface="Wingdings" panose="05000000000000000000" pitchFamily="2" charset="2"/>
                      </a:rPr>
                      <m:t>&gt;</m:t>
                    </m:r>
                    <m:sSub>
                      <m:sSubPr>
                        <m:ctrlPr>
                          <a:rPr lang="cs-CZ" i="1">
                            <a:latin typeface="Cambria Math" panose="02040503050406030204" pitchFamily="18" charset="0"/>
                            <a:ea typeface="Cambria Math" panose="02040503050406030204" pitchFamily="18" charset="0"/>
                            <a:sym typeface="Wingdings" panose="05000000000000000000" pitchFamily="2" charset="2"/>
                          </a:rPr>
                        </m:ctrlPr>
                      </m:sSubPr>
                      <m:e>
                        <m:r>
                          <a:rPr lang="en-US" b="0" i="1" smtClean="0">
                            <a:latin typeface="Cambria Math" panose="02040503050406030204" pitchFamily="18" charset="0"/>
                            <a:ea typeface="Cambria Math" panose="02040503050406030204" pitchFamily="18" charset="0"/>
                            <a:sym typeface="Wingdings" panose="05000000000000000000" pitchFamily="2" charset="2"/>
                          </a:rPr>
                          <m:t>𝑁</m:t>
                        </m:r>
                      </m:e>
                      <m:sub>
                        <m:r>
                          <a:rPr lang="cs-CZ" b="0" i="1" smtClean="0">
                            <a:latin typeface="Cambria Math" panose="02040503050406030204" pitchFamily="18" charset="0"/>
                            <a:ea typeface="Cambria Math" panose="02040503050406030204" pitchFamily="18" charset="0"/>
                            <a:sym typeface="Wingdings" panose="05000000000000000000" pitchFamily="2" charset="2"/>
                          </a:rPr>
                          <m:t>+</m:t>
                        </m:r>
                      </m:sub>
                    </m:sSub>
                  </m:oMath>
                </a14:m>
                <a:endParaRPr lang="cs-CZ" dirty="0">
                  <a:ea typeface="Cambria Math" panose="02040503050406030204" pitchFamily="18" charset="0"/>
                  <a:sym typeface="Wingdings" panose="05000000000000000000" pitchFamily="2" charset="2"/>
                </a:endParaRPr>
              </a:p>
              <a:p>
                <a:pPr lvl="3"/>
                <a14:m>
                  <m:oMath xmlns:m="http://schemas.openxmlformats.org/officeDocument/2006/math">
                    <m:r>
                      <a:rPr lang="en-US" sz="2000" i="1" dirty="0">
                        <a:latin typeface="Cambria Math" panose="02040503050406030204" pitchFamily="18" charset="0"/>
                      </a:rPr>
                      <m:t>𝑁</m:t>
                    </m:r>
                    <m:d>
                      <m:dPr>
                        <m:ctrlPr>
                          <a:rPr lang="en-US" sz="2000" i="1" dirty="0">
                            <a:latin typeface="Cambria Math" panose="02040503050406030204" pitchFamily="18" charset="0"/>
                          </a:rPr>
                        </m:ctrlPr>
                      </m:dPr>
                      <m:e>
                        <m:r>
                          <a:rPr lang="en-US" sz="2000" i="1" dirty="0">
                            <a:latin typeface="Cambria Math" panose="02040503050406030204" pitchFamily="18" charset="0"/>
                          </a:rPr>
                          <m:t>1−</m:t>
                        </m:r>
                        <m:r>
                          <a:rPr lang="en-US" sz="2000" i="1" dirty="0">
                            <a:latin typeface="Cambria Math" panose="02040503050406030204" pitchFamily="18" charset="0"/>
                          </a:rPr>
                          <m:t>𝑁</m:t>
                        </m:r>
                      </m:e>
                    </m:d>
                    <m:r>
                      <a:rPr lang="en-US" sz="2000" i="1" dirty="0">
                        <a:latin typeface="Cambria Math" panose="02040503050406030204" pitchFamily="18" charset="0"/>
                      </a:rPr>
                      <m:t>&lt;</m:t>
                    </m:r>
                    <m:r>
                      <a:rPr lang="en-US" sz="2000" i="1" dirty="0">
                        <a:latin typeface="Cambria Math" panose="02040503050406030204" pitchFamily="18" charset="0"/>
                      </a:rPr>
                      <m:t>𝑝</m:t>
                    </m:r>
                  </m:oMath>
                </a14:m>
                <a:r>
                  <a:rPr lang="en-US" sz="2000" dirty="0">
                    <a:sym typeface="Wingdings" panose="05000000000000000000" pitchFamily="2" charset="2"/>
                  </a:rPr>
                  <a:t> </a:t>
                </a:r>
                <a:r>
                  <a:rPr lang="cs-CZ" sz="2000" dirty="0" err="1">
                    <a:sym typeface="Wingdings" panose="05000000000000000000" pitchFamily="2" charset="2"/>
                  </a:rPr>
                  <a:t>some</a:t>
                </a:r>
                <a:r>
                  <a:rPr lang="cs-CZ" sz="2000" dirty="0">
                    <a:sym typeface="Wingdings" panose="05000000000000000000" pitchFamily="2" charset="2"/>
                  </a:rPr>
                  <a:t> </a:t>
                </a:r>
                <a:r>
                  <a:rPr lang="cs-CZ" sz="2000" dirty="0" err="1">
                    <a:sym typeface="Wingdings" panose="05000000000000000000" pitchFamily="2" charset="2"/>
                  </a:rPr>
                  <a:t>consumers</a:t>
                </a:r>
                <a:r>
                  <a:rPr lang="cs-CZ" sz="2000" dirty="0">
                    <a:sym typeface="Wingdings" panose="05000000000000000000" pitchFamily="2" charset="2"/>
                  </a:rPr>
                  <a:t> stop </a:t>
                </a:r>
                <a:r>
                  <a:rPr lang="cs-CZ" sz="2000" dirty="0" err="1">
                    <a:sym typeface="Wingdings" panose="05000000000000000000" pitchFamily="2" charset="2"/>
                  </a:rPr>
                  <a:t>using</a:t>
                </a:r>
                <a:endParaRPr lang="cs-CZ" sz="2000" dirty="0">
                  <a:sym typeface="Wingdings" panose="05000000000000000000" pitchFamily="2" charset="2"/>
                </a:endParaRPr>
              </a:p>
              <a:p>
                <a:pPr lvl="3"/>
                <a:r>
                  <a:rPr lang="en-US" sz="2000" dirty="0">
                    <a:sym typeface="Wingdings" panose="05000000000000000000" pitchFamily="2" charset="2"/>
                  </a:rPr>
                  <a:t>N</a:t>
                </a:r>
                <a:r>
                  <a:rPr lang="cs-CZ" sz="2000" dirty="0">
                    <a:sym typeface="Wingdings" panose="05000000000000000000" pitchFamily="2" charset="2"/>
                  </a:rPr>
                  <a:t> </a:t>
                </a:r>
                <a:r>
                  <a:rPr lang="cs-CZ" sz="2000" dirty="0" err="1">
                    <a:sym typeface="Wingdings" panose="05000000000000000000" pitchFamily="2" charset="2"/>
                  </a:rPr>
                  <a:t>returns</a:t>
                </a:r>
                <a:r>
                  <a:rPr lang="cs-CZ" sz="2000" dirty="0">
                    <a:sym typeface="Wingdings" panose="05000000000000000000" pitchFamily="2" charset="2"/>
                  </a:rPr>
                  <a:t> </a:t>
                </a:r>
                <a:r>
                  <a:rPr lang="cs-CZ" sz="2000" dirty="0" err="1">
                    <a:sym typeface="Wingdings" panose="05000000000000000000" pitchFamily="2" charset="2"/>
                  </a:rPr>
                  <a:t>back</a:t>
                </a:r>
                <a:r>
                  <a:rPr lang="cs-CZ" sz="2000" dirty="0">
                    <a:sym typeface="Wingdings" panose="05000000000000000000" pitchFamily="2" charset="2"/>
                  </a:rPr>
                  <a:t> to </a:t>
                </a:r>
                <a14:m>
                  <m:oMath xmlns:m="http://schemas.openxmlformats.org/officeDocument/2006/math">
                    <m:sSub>
                      <m:sSubPr>
                        <m:ctrlPr>
                          <a:rPr lang="cs-CZ" sz="2000" i="1">
                            <a:latin typeface="Cambria Math" panose="02040503050406030204" pitchFamily="18" charset="0"/>
                            <a:ea typeface="Cambria Math" panose="02040503050406030204" pitchFamily="18" charset="0"/>
                            <a:sym typeface="Wingdings" panose="05000000000000000000" pitchFamily="2" charset="2"/>
                          </a:rPr>
                        </m:ctrlPr>
                      </m:sSubPr>
                      <m:e>
                        <m:r>
                          <a:rPr lang="en-US" sz="2000" b="0" i="1" smtClean="0">
                            <a:latin typeface="Cambria Math" panose="02040503050406030204" pitchFamily="18" charset="0"/>
                            <a:ea typeface="Cambria Math" panose="02040503050406030204" pitchFamily="18" charset="0"/>
                            <a:sym typeface="Wingdings" panose="05000000000000000000" pitchFamily="2" charset="2"/>
                          </a:rPr>
                          <m:t>𝑁</m:t>
                        </m:r>
                      </m:e>
                      <m:sub>
                        <m:r>
                          <a:rPr lang="cs-CZ" sz="2000" i="1">
                            <a:latin typeface="Cambria Math" panose="02040503050406030204" pitchFamily="18" charset="0"/>
                            <a:ea typeface="Cambria Math" panose="02040503050406030204" pitchFamily="18" charset="0"/>
                            <a:sym typeface="Wingdings" panose="05000000000000000000" pitchFamily="2" charset="2"/>
                          </a:rPr>
                          <m:t>+</m:t>
                        </m:r>
                      </m:sub>
                    </m:sSub>
                  </m:oMath>
                </a14:m>
                <a:endParaRPr lang="cs-CZ" sz="2000" dirty="0">
                  <a:sym typeface="Wingdings" panose="05000000000000000000" pitchFamily="2" charset="2"/>
                </a:endParaRPr>
              </a:p>
            </p:txBody>
          </p:sp>
        </mc:Choice>
        <mc:Fallback xmlns="">
          <p:sp>
            <p:nvSpPr>
              <p:cNvPr id="3" name="Content Placeholder 2">
                <a:extLst>
                  <a:ext uri="{FF2B5EF4-FFF2-40B4-BE49-F238E27FC236}">
                    <a16:creationId xmlns:a16="http://schemas.microsoft.com/office/drawing/2014/main" id="{49AF8558-D517-441C-B1E2-B36062CB8934}"/>
                  </a:ext>
                </a:extLst>
              </p:cNvPr>
              <p:cNvSpPr>
                <a:spLocks noGrp="1" noRot="1" noChangeAspect="1" noMove="1" noResize="1" noEditPoints="1" noAdjustHandles="1" noChangeArrowheads="1" noChangeShapeType="1" noTextEdit="1"/>
              </p:cNvSpPr>
              <p:nvPr>
                <p:ph idx="1"/>
              </p:nvPr>
            </p:nvSpPr>
            <p:spPr>
              <a:xfrm>
                <a:off x="845074" y="1474377"/>
                <a:ext cx="11186505" cy="5234808"/>
              </a:xfrm>
              <a:blipFill>
                <a:blip r:embed="rId3"/>
                <a:stretch>
                  <a:fillRect l="-599" t="-1281"/>
                </a:stretch>
              </a:blipFill>
            </p:spPr>
            <p:txBody>
              <a:bodyPr/>
              <a:lstStyle/>
              <a:p>
                <a:r>
                  <a:rPr lang="en-US">
                    <a:noFill/>
                  </a:rPr>
                  <a:t> </a:t>
                </a:r>
              </a:p>
            </p:txBody>
          </p:sp>
        </mc:Fallback>
      </mc:AlternateContent>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a:t>A model of network </a:t>
            </a:r>
            <a:r>
              <a:rPr lang="cs-CZ" dirty="0" err="1"/>
              <a:t>externalities</a:t>
            </a:r>
            <a:endParaRPr lang="cs-CZ" dirty="0"/>
          </a:p>
        </p:txBody>
      </p:sp>
    </p:spTree>
    <p:extLst>
      <p:ext uri="{BB962C8B-B14F-4D97-AF65-F5344CB8AC3E}">
        <p14:creationId xmlns:p14="http://schemas.microsoft.com/office/powerpoint/2010/main" val="39021505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45074" y="1474377"/>
                <a:ext cx="11186505" cy="5234808"/>
              </a:xfrm>
            </p:spPr>
            <p:txBody>
              <a:bodyPr>
                <a:normAutofit/>
              </a:bodyPr>
              <a:lstStyle/>
              <a:p>
                <a:pPr marL="0" indent="0">
                  <a:buNone/>
                </a:pPr>
                <a:r>
                  <a:rPr lang="cs-CZ" sz="2000" b="1" dirty="0">
                    <a:sym typeface="Wingdings" panose="05000000000000000000" pitchFamily="2" charset="2"/>
                  </a:rPr>
                  <a:t>Stage 2</a:t>
                </a:r>
                <a:endParaRPr lang="cs-CZ" sz="2000" dirty="0">
                  <a:ea typeface="Cambria Math" panose="02040503050406030204" pitchFamily="18" charset="0"/>
                  <a:sym typeface="Wingdings" panose="05000000000000000000" pitchFamily="2" charset="2"/>
                </a:endParaRPr>
              </a:p>
              <a:p>
                <a:r>
                  <a:rPr lang="cs-CZ" sz="2000" dirty="0">
                    <a:sym typeface="Wingdings" panose="05000000000000000000" pitchFamily="2" charset="2"/>
                  </a:rPr>
                  <a:t>0 and </a:t>
                </a:r>
                <a14:m>
                  <m:oMath xmlns:m="http://schemas.openxmlformats.org/officeDocument/2006/math">
                    <m:sSub>
                      <m:sSubPr>
                        <m:ctrlPr>
                          <a:rPr lang="cs-CZ" sz="2000" i="1">
                            <a:latin typeface="Cambria Math" panose="02040503050406030204" pitchFamily="18" charset="0"/>
                            <a:ea typeface="Cambria Math" panose="02040503050406030204" pitchFamily="18" charset="0"/>
                            <a:sym typeface="Wingdings" panose="05000000000000000000" pitchFamily="2" charset="2"/>
                          </a:rPr>
                        </m:ctrlPr>
                      </m:sSubPr>
                      <m:e>
                        <m:r>
                          <a:rPr lang="en-US" sz="2000" b="0" i="1" smtClean="0">
                            <a:latin typeface="Cambria Math" panose="02040503050406030204" pitchFamily="18" charset="0"/>
                            <a:ea typeface="Cambria Math" panose="02040503050406030204" pitchFamily="18" charset="0"/>
                            <a:sym typeface="Wingdings" panose="05000000000000000000" pitchFamily="2" charset="2"/>
                          </a:rPr>
                          <m:t>𝑁</m:t>
                        </m:r>
                      </m:e>
                      <m:sub>
                        <m:r>
                          <a:rPr lang="cs-CZ" sz="2000" i="1">
                            <a:latin typeface="Cambria Math" panose="02040503050406030204" pitchFamily="18" charset="0"/>
                            <a:ea typeface="Cambria Math" panose="02040503050406030204" pitchFamily="18" charset="0"/>
                            <a:sym typeface="Wingdings" panose="05000000000000000000" pitchFamily="2" charset="2"/>
                          </a:rPr>
                          <m:t>+</m:t>
                        </m:r>
                      </m:sub>
                    </m:sSub>
                  </m:oMath>
                </a14:m>
                <a:r>
                  <a:rPr lang="cs-CZ" sz="2000" dirty="0">
                    <a:sym typeface="Wingdings" panose="05000000000000000000" pitchFamily="2" charset="2"/>
                  </a:rPr>
                  <a:t>are </a:t>
                </a:r>
                <a:r>
                  <a:rPr lang="cs-CZ" sz="2000" dirty="0" err="1">
                    <a:sym typeface="Wingdings" panose="05000000000000000000" pitchFamily="2" charset="2"/>
                  </a:rPr>
                  <a:t>stable</a:t>
                </a:r>
                <a:r>
                  <a:rPr lang="cs-CZ" sz="2000" dirty="0">
                    <a:sym typeface="Wingdings" panose="05000000000000000000" pitchFamily="2" charset="2"/>
                  </a:rPr>
                  <a:t> </a:t>
                </a:r>
                <a:r>
                  <a:rPr lang="cs-CZ" sz="2000" dirty="0" err="1">
                    <a:sym typeface="Wingdings" panose="05000000000000000000" pitchFamily="2" charset="2"/>
                  </a:rPr>
                  <a:t>Nash</a:t>
                </a:r>
                <a:r>
                  <a:rPr lang="cs-CZ" sz="2000" dirty="0">
                    <a:sym typeface="Wingdings" panose="05000000000000000000" pitchFamily="2" charset="2"/>
                  </a:rPr>
                  <a:t> </a:t>
                </a:r>
                <a:r>
                  <a:rPr lang="cs-CZ" sz="2000" dirty="0" err="1">
                    <a:sym typeface="Wingdings" panose="05000000000000000000" pitchFamily="2" charset="2"/>
                  </a:rPr>
                  <a:t>equilibria</a:t>
                </a:r>
                <a:endParaRPr lang="cs-CZ" sz="2000" dirty="0">
                  <a:sym typeface="Wingdings" panose="05000000000000000000" pitchFamily="2" charset="2"/>
                </a:endParaRPr>
              </a:p>
              <a:p>
                <a:pPr lvl="1"/>
                <a:r>
                  <a:rPr lang="cs-CZ" sz="2000" dirty="0" err="1">
                    <a:sym typeface="Wingdings" panose="05000000000000000000" pitchFamily="2" charset="2"/>
                  </a:rPr>
                  <a:t>After</a:t>
                </a:r>
                <a:r>
                  <a:rPr lang="cs-CZ" sz="2000" dirty="0">
                    <a:sym typeface="Wingdings" panose="05000000000000000000" pitchFamily="2" charset="2"/>
                  </a:rPr>
                  <a:t> a </a:t>
                </a:r>
                <a:r>
                  <a:rPr lang="cs-CZ" sz="2000" dirty="0" err="1">
                    <a:sym typeface="Wingdings" panose="05000000000000000000" pitchFamily="2" charset="2"/>
                  </a:rPr>
                  <a:t>slight</a:t>
                </a:r>
                <a:r>
                  <a:rPr lang="cs-CZ" sz="2000" dirty="0">
                    <a:sym typeface="Wingdings" panose="05000000000000000000" pitchFamily="2" charset="2"/>
                  </a:rPr>
                  <a:t> </a:t>
                </a:r>
                <a:r>
                  <a:rPr lang="cs-CZ" sz="2000" dirty="0" err="1">
                    <a:sym typeface="Wingdings" panose="05000000000000000000" pitchFamily="2" charset="2"/>
                  </a:rPr>
                  <a:t>perturbation</a:t>
                </a:r>
                <a:r>
                  <a:rPr lang="cs-CZ" sz="2000" dirty="0">
                    <a:sym typeface="Wingdings" panose="05000000000000000000" pitchFamily="2" charset="2"/>
                  </a:rPr>
                  <a:t> </a:t>
                </a:r>
                <a:r>
                  <a:rPr lang="cs-CZ" sz="2000" dirty="0" err="1">
                    <a:sym typeface="Wingdings" panose="05000000000000000000" pitchFamily="2" charset="2"/>
                  </a:rPr>
                  <a:t>from</a:t>
                </a:r>
                <a:r>
                  <a:rPr lang="cs-CZ" sz="2000" dirty="0">
                    <a:sym typeface="Wingdings" panose="05000000000000000000" pitchFamily="2" charset="2"/>
                  </a:rPr>
                  <a:t> such </a:t>
                </a:r>
                <a:r>
                  <a:rPr lang="cs-CZ" sz="2000" dirty="0" err="1">
                    <a:sym typeface="Wingdings" panose="05000000000000000000" pitchFamily="2" charset="2"/>
                  </a:rPr>
                  <a:t>equilibrium</a:t>
                </a:r>
                <a:r>
                  <a:rPr lang="cs-CZ" sz="2000" dirty="0">
                    <a:sym typeface="Wingdings" panose="05000000000000000000" pitchFamily="2" charset="2"/>
                  </a:rPr>
                  <a:t>, the market </a:t>
                </a:r>
                <a:r>
                  <a:rPr lang="cs-CZ" sz="2000" dirty="0" err="1">
                    <a:sym typeface="Wingdings" panose="05000000000000000000" pitchFamily="2" charset="2"/>
                  </a:rPr>
                  <a:t>returns</a:t>
                </a:r>
                <a:r>
                  <a:rPr lang="cs-CZ" sz="2000" dirty="0">
                    <a:sym typeface="Wingdings" panose="05000000000000000000" pitchFamily="2" charset="2"/>
                  </a:rPr>
                  <a:t> to the </a:t>
                </a:r>
                <a:r>
                  <a:rPr lang="cs-CZ" sz="2000" dirty="0" err="1">
                    <a:sym typeface="Wingdings" panose="05000000000000000000" pitchFamily="2" charset="2"/>
                  </a:rPr>
                  <a:t>same</a:t>
                </a:r>
                <a:r>
                  <a:rPr lang="cs-CZ" sz="2000" dirty="0">
                    <a:sym typeface="Wingdings" panose="05000000000000000000" pitchFamily="2" charset="2"/>
                  </a:rPr>
                  <a:t> </a:t>
                </a:r>
                <a:r>
                  <a:rPr lang="cs-CZ" sz="2000" dirty="0" err="1">
                    <a:sym typeface="Wingdings" panose="05000000000000000000" pitchFamily="2" charset="2"/>
                  </a:rPr>
                  <a:t>equilibrium</a:t>
                </a:r>
                <a:endParaRPr lang="cs-CZ" sz="2000" dirty="0">
                  <a:sym typeface="Wingdings" panose="05000000000000000000" pitchFamily="2" charset="2"/>
                </a:endParaRPr>
              </a:p>
              <a:p>
                <a14:m>
                  <m:oMath xmlns:m="http://schemas.openxmlformats.org/officeDocument/2006/math">
                    <m:sSub>
                      <m:sSubPr>
                        <m:ctrlPr>
                          <a:rPr lang="cs-CZ" sz="2000" i="1">
                            <a:latin typeface="Cambria Math" panose="02040503050406030204" pitchFamily="18" charset="0"/>
                            <a:ea typeface="Cambria Math" panose="02040503050406030204" pitchFamily="18" charset="0"/>
                            <a:sym typeface="Wingdings" panose="05000000000000000000" pitchFamily="2" charset="2"/>
                          </a:rPr>
                        </m:ctrlPr>
                      </m:sSubPr>
                      <m:e>
                        <m:r>
                          <a:rPr lang="en-US" sz="2000" b="0" i="1" smtClean="0">
                            <a:latin typeface="Cambria Math" panose="02040503050406030204" pitchFamily="18" charset="0"/>
                            <a:ea typeface="Cambria Math" panose="02040503050406030204" pitchFamily="18" charset="0"/>
                            <a:sym typeface="Wingdings" panose="05000000000000000000" pitchFamily="2" charset="2"/>
                          </a:rPr>
                          <m:t>𝑁</m:t>
                        </m:r>
                      </m:e>
                      <m:sub>
                        <m:r>
                          <a:rPr lang="cs-CZ" sz="2000" b="0" i="1" smtClean="0">
                            <a:latin typeface="Cambria Math" panose="02040503050406030204" pitchFamily="18" charset="0"/>
                            <a:ea typeface="Cambria Math" panose="02040503050406030204" pitchFamily="18" charset="0"/>
                            <a:sym typeface="Wingdings" panose="05000000000000000000" pitchFamily="2" charset="2"/>
                          </a:rPr>
                          <m:t>−</m:t>
                        </m:r>
                      </m:sub>
                    </m:sSub>
                  </m:oMath>
                </a14:m>
                <a:r>
                  <a:rPr lang="cs-CZ" sz="2000" dirty="0" err="1">
                    <a:sym typeface="Wingdings" panose="05000000000000000000" pitchFamily="2" charset="2"/>
                  </a:rPr>
                  <a:t>is</a:t>
                </a:r>
                <a:r>
                  <a:rPr lang="cs-CZ" sz="2000" dirty="0">
                    <a:sym typeface="Wingdings" panose="05000000000000000000" pitchFamily="2" charset="2"/>
                  </a:rPr>
                  <a:t> </a:t>
                </a:r>
                <a:r>
                  <a:rPr lang="cs-CZ" sz="2000" dirty="0" err="1">
                    <a:sym typeface="Wingdings" panose="05000000000000000000" pitchFamily="2" charset="2"/>
                  </a:rPr>
                  <a:t>unstable</a:t>
                </a:r>
                <a:r>
                  <a:rPr lang="cs-CZ" sz="2000" dirty="0">
                    <a:sym typeface="Wingdings" panose="05000000000000000000" pitchFamily="2" charset="2"/>
                  </a:rPr>
                  <a:t> </a:t>
                </a:r>
                <a:r>
                  <a:rPr lang="cs-CZ" sz="2000" dirty="0" err="1">
                    <a:sym typeface="Wingdings" panose="05000000000000000000" pitchFamily="2" charset="2"/>
                  </a:rPr>
                  <a:t>Nash</a:t>
                </a:r>
                <a:r>
                  <a:rPr lang="cs-CZ" sz="2000" dirty="0">
                    <a:sym typeface="Wingdings" panose="05000000000000000000" pitchFamily="2" charset="2"/>
                  </a:rPr>
                  <a:t> </a:t>
                </a:r>
                <a:r>
                  <a:rPr lang="cs-CZ" sz="2000" dirty="0" err="1">
                    <a:sym typeface="Wingdings" panose="05000000000000000000" pitchFamily="2" charset="2"/>
                  </a:rPr>
                  <a:t>equilibrium</a:t>
                </a:r>
                <a:endParaRPr lang="cs-CZ" sz="2000" dirty="0">
                  <a:sym typeface="Wingdings" panose="05000000000000000000" pitchFamily="2" charset="2"/>
                </a:endParaRPr>
              </a:p>
              <a:p>
                <a:pPr lvl="1"/>
                <a:r>
                  <a:rPr lang="cs-CZ" sz="2000" dirty="0" err="1">
                    <a:sym typeface="Wingdings" panose="05000000000000000000" pitchFamily="2" charset="2"/>
                  </a:rPr>
                  <a:t>After</a:t>
                </a:r>
                <a:r>
                  <a:rPr lang="cs-CZ" sz="2000" dirty="0">
                    <a:sym typeface="Wingdings" panose="05000000000000000000" pitchFamily="2" charset="2"/>
                  </a:rPr>
                  <a:t> a </a:t>
                </a:r>
                <a:r>
                  <a:rPr lang="cs-CZ" sz="2000" dirty="0" err="1">
                    <a:sym typeface="Wingdings" panose="05000000000000000000" pitchFamily="2" charset="2"/>
                  </a:rPr>
                  <a:t>slight</a:t>
                </a:r>
                <a:r>
                  <a:rPr lang="cs-CZ" sz="2000" dirty="0">
                    <a:sym typeface="Wingdings" panose="05000000000000000000" pitchFamily="2" charset="2"/>
                  </a:rPr>
                  <a:t> </a:t>
                </a:r>
                <a:r>
                  <a:rPr lang="cs-CZ" sz="2000" dirty="0" err="1">
                    <a:sym typeface="Wingdings" panose="05000000000000000000" pitchFamily="2" charset="2"/>
                  </a:rPr>
                  <a:t>perturbation</a:t>
                </a:r>
                <a:r>
                  <a:rPr lang="cs-CZ" sz="2000" dirty="0">
                    <a:sym typeface="Wingdings" panose="05000000000000000000" pitchFamily="2" charset="2"/>
                  </a:rPr>
                  <a:t> </a:t>
                </a:r>
                <a:r>
                  <a:rPr lang="cs-CZ" sz="2000" dirty="0" err="1">
                    <a:sym typeface="Wingdings" panose="05000000000000000000" pitchFamily="2" charset="2"/>
                  </a:rPr>
                  <a:t>from</a:t>
                </a:r>
                <a:r>
                  <a:rPr lang="cs-CZ" sz="2000" dirty="0">
                    <a:sym typeface="Wingdings" panose="05000000000000000000" pitchFamily="2" charset="2"/>
                  </a:rPr>
                  <a:t> such </a:t>
                </a:r>
                <a:r>
                  <a:rPr lang="cs-CZ" sz="2000" dirty="0" err="1">
                    <a:sym typeface="Wingdings" panose="05000000000000000000" pitchFamily="2" charset="2"/>
                  </a:rPr>
                  <a:t>equilibrium</a:t>
                </a:r>
                <a:r>
                  <a:rPr lang="cs-CZ" sz="2000" dirty="0">
                    <a:sym typeface="Wingdings" panose="05000000000000000000" pitchFamily="2" charset="2"/>
                  </a:rPr>
                  <a:t>, the market </a:t>
                </a:r>
                <a:r>
                  <a:rPr lang="cs-CZ" sz="2000" dirty="0" err="1">
                    <a:sym typeface="Wingdings" panose="05000000000000000000" pitchFamily="2" charset="2"/>
                  </a:rPr>
                  <a:t>converges</a:t>
                </a:r>
                <a:r>
                  <a:rPr lang="cs-CZ" sz="2000" dirty="0">
                    <a:sym typeface="Wingdings" panose="05000000000000000000" pitchFamily="2" charset="2"/>
                  </a:rPr>
                  <a:t> </a:t>
                </a:r>
                <a:r>
                  <a:rPr lang="cs-CZ" sz="2000" dirty="0" err="1">
                    <a:sym typeface="Wingdings" panose="05000000000000000000" pitchFamily="2" charset="2"/>
                  </a:rPr>
                  <a:t>away</a:t>
                </a:r>
                <a:endParaRPr lang="cs-CZ" sz="2000" dirty="0">
                  <a:sym typeface="Wingdings" panose="05000000000000000000" pitchFamily="2" charset="2"/>
                </a:endParaRPr>
              </a:p>
              <a:p>
                <a:r>
                  <a:rPr lang="cs-CZ" sz="2000" dirty="0" err="1">
                    <a:sym typeface="Wingdings" panose="05000000000000000000" pitchFamily="2" charset="2"/>
                  </a:rPr>
                  <a:t>It</a:t>
                </a:r>
                <a:r>
                  <a:rPr lang="cs-CZ" sz="2000" dirty="0">
                    <a:sym typeface="Wingdings" panose="05000000000000000000" pitchFamily="2" charset="2"/>
                  </a:rPr>
                  <a:t> </a:t>
                </a:r>
                <a:r>
                  <a:rPr lang="cs-CZ" sz="2000" dirty="0" err="1">
                    <a:sym typeface="Wingdings" panose="05000000000000000000" pitchFamily="2" charset="2"/>
                  </a:rPr>
                  <a:t>seems</a:t>
                </a:r>
                <a:r>
                  <a:rPr lang="cs-CZ" sz="2000" dirty="0">
                    <a:sym typeface="Wingdings" panose="05000000000000000000" pitchFamily="2" charset="2"/>
                  </a:rPr>
                  <a:t> </a:t>
                </a:r>
                <a:r>
                  <a:rPr lang="cs-CZ" sz="2000" dirty="0" err="1">
                    <a:sym typeface="Wingdings" panose="05000000000000000000" pitchFamily="2" charset="2"/>
                  </a:rPr>
                  <a:t>unlikely</a:t>
                </a:r>
                <a:r>
                  <a:rPr lang="cs-CZ" sz="2000" dirty="0">
                    <a:sym typeface="Wingdings" panose="05000000000000000000" pitchFamily="2" charset="2"/>
                  </a:rPr>
                  <a:t> </a:t>
                </a:r>
                <a:r>
                  <a:rPr lang="cs-CZ" sz="2000" dirty="0" err="1">
                    <a:sym typeface="Wingdings" panose="05000000000000000000" pitchFamily="2" charset="2"/>
                  </a:rPr>
                  <a:t>that</a:t>
                </a:r>
                <a:r>
                  <a:rPr lang="cs-CZ" sz="2000" dirty="0">
                    <a:sym typeface="Wingdings" panose="05000000000000000000" pitchFamily="2" charset="2"/>
                  </a:rPr>
                  <a:t> </a:t>
                </a:r>
                <a:r>
                  <a:rPr lang="cs-CZ" sz="2000" dirty="0" err="1">
                    <a:sym typeface="Wingdings" panose="05000000000000000000" pitchFamily="2" charset="2"/>
                  </a:rPr>
                  <a:t>consumers</a:t>
                </a:r>
                <a:r>
                  <a:rPr lang="cs-CZ" sz="2000" dirty="0">
                    <a:sym typeface="Wingdings" panose="05000000000000000000" pitchFamily="2" charset="2"/>
                  </a:rPr>
                  <a:t> </a:t>
                </a:r>
                <a:r>
                  <a:rPr lang="cs-CZ" sz="2000" dirty="0" err="1">
                    <a:sym typeface="Wingdings" panose="05000000000000000000" pitchFamily="2" charset="2"/>
                  </a:rPr>
                  <a:t>will</a:t>
                </a:r>
                <a:r>
                  <a:rPr lang="cs-CZ" sz="2000" dirty="0">
                    <a:sym typeface="Wingdings" panose="05000000000000000000" pitchFamily="2" charset="2"/>
                  </a:rPr>
                  <a:t> play the </a:t>
                </a:r>
                <a:r>
                  <a:rPr lang="cs-CZ" sz="2000" dirty="0" err="1">
                    <a:sym typeface="Wingdings" panose="05000000000000000000" pitchFamily="2" charset="2"/>
                  </a:rPr>
                  <a:t>unstable</a:t>
                </a:r>
                <a:r>
                  <a:rPr lang="cs-CZ" sz="2000" dirty="0">
                    <a:sym typeface="Wingdings" panose="05000000000000000000" pitchFamily="2" charset="2"/>
                  </a:rPr>
                  <a:t> </a:t>
                </a:r>
                <a:r>
                  <a:rPr lang="cs-CZ" sz="2000" dirty="0" err="1">
                    <a:sym typeface="Wingdings" panose="05000000000000000000" pitchFamily="2" charset="2"/>
                  </a:rPr>
                  <a:t>equilibrium</a:t>
                </a:r>
                <a:r>
                  <a:rPr lang="cs-CZ" sz="2000" dirty="0">
                    <a:sym typeface="Wingdings" panose="05000000000000000000" pitchFamily="2" charset="2"/>
                  </a:rPr>
                  <a:t> </a:t>
                </a:r>
                <a:r>
                  <a:rPr lang="en-US" sz="2000" dirty="0">
                    <a:sym typeface="Wingdings" panose="05000000000000000000" pitchFamily="2" charset="2"/>
                  </a:rPr>
                  <a:t>N</a:t>
                </a:r>
                <a:r>
                  <a:rPr lang="cs-CZ" sz="2000" baseline="-25000" dirty="0">
                    <a:sym typeface="Wingdings" panose="05000000000000000000" pitchFamily="2" charset="2"/>
                  </a:rPr>
                  <a:t>-</a:t>
                </a:r>
              </a:p>
              <a:p>
                <a:pPr marL="0" indent="0">
                  <a:buNone/>
                </a:pPr>
                <a:r>
                  <a:rPr lang="cs-CZ" sz="2000" baseline="-25000" dirty="0">
                    <a:sym typeface="Wingdings" panose="05000000000000000000" pitchFamily="2" charset="2"/>
                  </a:rPr>
                  <a:t>       </a:t>
                </a:r>
                <a:r>
                  <a:rPr lang="cs-CZ" sz="2000" dirty="0">
                    <a:sym typeface="Wingdings" panose="05000000000000000000" pitchFamily="2" charset="2"/>
                  </a:rPr>
                  <a:t> </a:t>
                </a:r>
                <a:r>
                  <a:rPr lang="cs-CZ" sz="2000" dirty="0" err="1">
                    <a:sym typeface="Wingdings" panose="05000000000000000000" pitchFamily="2" charset="2"/>
                  </a:rPr>
                  <a:t>We</a:t>
                </a:r>
                <a:r>
                  <a:rPr lang="cs-CZ" sz="2000" dirty="0">
                    <a:sym typeface="Wingdings" panose="05000000000000000000" pitchFamily="2" charset="2"/>
                  </a:rPr>
                  <a:t> </a:t>
                </a:r>
                <a:r>
                  <a:rPr lang="cs-CZ" sz="2000" dirty="0" err="1">
                    <a:sym typeface="Wingdings" panose="05000000000000000000" pitchFamily="2" charset="2"/>
                  </a:rPr>
                  <a:t>can</a:t>
                </a:r>
                <a:r>
                  <a:rPr lang="cs-CZ" sz="2000" dirty="0">
                    <a:sym typeface="Wingdings" panose="05000000000000000000" pitchFamily="2" charset="2"/>
                  </a:rPr>
                  <a:t> </a:t>
                </a:r>
                <a:r>
                  <a:rPr lang="cs-CZ" sz="2000" dirty="0" err="1">
                    <a:sym typeface="Wingdings" panose="05000000000000000000" pitchFamily="2" charset="2"/>
                  </a:rPr>
                  <a:t>expect</a:t>
                </a:r>
                <a:r>
                  <a:rPr lang="cs-CZ" sz="2000" dirty="0">
                    <a:sym typeface="Wingdings" panose="05000000000000000000" pitchFamily="2" charset="2"/>
                  </a:rPr>
                  <a:t> </a:t>
                </a:r>
                <a:r>
                  <a:rPr lang="cs-CZ" sz="2000" dirty="0" err="1">
                    <a:sym typeface="Wingdings" panose="05000000000000000000" pitchFamily="2" charset="2"/>
                  </a:rPr>
                  <a:t>either</a:t>
                </a:r>
                <a:r>
                  <a:rPr lang="cs-CZ" sz="2000" dirty="0">
                    <a:sym typeface="Wingdings" panose="05000000000000000000" pitchFamily="2" charset="2"/>
                  </a:rPr>
                  <a:t> 0 </a:t>
                </a:r>
                <a:r>
                  <a:rPr lang="cs-CZ" sz="2000" dirty="0" err="1">
                    <a:sym typeface="Wingdings" panose="05000000000000000000" pitchFamily="2" charset="2"/>
                  </a:rPr>
                  <a:t>or</a:t>
                </a:r>
                <a:r>
                  <a:rPr lang="cs-CZ" sz="2000" dirty="0">
                    <a:sym typeface="Wingdings" panose="05000000000000000000" pitchFamily="2" charset="2"/>
                  </a:rPr>
                  <a:t> </a:t>
                </a:r>
                <a:r>
                  <a:rPr lang="en-GB" sz="2000" dirty="0">
                    <a:sym typeface="Wingdings" panose="05000000000000000000" pitchFamily="2" charset="2"/>
                  </a:rPr>
                  <a:t>N</a:t>
                </a:r>
                <a:r>
                  <a:rPr lang="cs-CZ" sz="2000" baseline="-25000" dirty="0">
                    <a:sym typeface="Wingdings" panose="05000000000000000000" pitchFamily="2" charset="2"/>
                  </a:rPr>
                  <a:t>+</a:t>
                </a:r>
                <a:r>
                  <a:rPr lang="cs-CZ" sz="2000" dirty="0">
                    <a:sym typeface="Wingdings" panose="05000000000000000000" pitchFamily="2" charset="2"/>
                  </a:rPr>
                  <a:t> to </a:t>
                </a:r>
                <a:r>
                  <a:rPr lang="cs-CZ" sz="2000" dirty="0" err="1">
                    <a:sym typeface="Wingdings" panose="05000000000000000000" pitchFamily="2" charset="2"/>
                  </a:rPr>
                  <a:t>be</a:t>
                </a:r>
                <a:r>
                  <a:rPr lang="cs-CZ" sz="2000" dirty="0">
                    <a:sym typeface="Wingdings" panose="05000000000000000000" pitchFamily="2" charset="2"/>
                  </a:rPr>
                  <a:t> the </a:t>
                </a:r>
                <a:r>
                  <a:rPr lang="cs-CZ" sz="2000" dirty="0" err="1">
                    <a:sym typeface="Wingdings" panose="05000000000000000000" pitchFamily="2" charset="2"/>
                  </a:rPr>
                  <a:t>equilibrium</a:t>
                </a:r>
                <a:endParaRPr lang="cs-CZ" sz="2000" dirty="0">
                  <a:sym typeface="Wingdings" panose="05000000000000000000" pitchFamily="2" charset="2"/>
                </a:endParaRPr>
              </a:p>
              <a:p>
                <a:pPr lvl="1"/>
                <a:endParaRPr lang="cs-CZ" sz="2000" dirty="0">
                  <a:sym typeface="Wingdings" panose="05000000000000000000" pitchFamily="2" charset="2"/>
                </a:endParaRPr>
              </a:p>
            </p:txBody>
          </p:sp>
        </mc:Choice>
        <mc:Fallback xmlns="">
          <p:sp>
            <p:nvSpPr>
              <p:cNvPr id="3" name="Content Placeholder 2">
                <a:extLst>
                  <a:ext uri="{FF2B5EF4-FFF2-40B4-BE49-F238E27FC236}">
                    <a16:creationId xmlns:a16="http://schemas.microsoft.com/office/drawing/2014/main" id="{49AF8558-D517-441C-B1E2-B36062CB8934}"/>
                  </a:ext>
                </a:extLst>
              </p:cNvPr>
              <p:cNvSpPr>
                <a:spLocks noGrp="1" noRot="1" noChangeAspect="1" noMove="1" noResize="1" noEditPoints="1" noAdjustHandles="1" noChangeArrowheads="1" noChangeShapeType="1" noTextEdit="1"/>
              </p:cNvSpPr>
              <p:nvPr>
                <p:ph idx="1"/>
              </p:nvPr>
            </p:nvSpPr>
            <p:spPr>
              <a:xfrm>
                <a:off x="845074" y="1474377"/>
                <a:ext cx="11186505" cy="5234808"/>
              </a:xfrm>
              <a:blipFill>
                <a:blip r:embed="rId3"/>
                <a:stretch>
                  <a:fillRect l="-599" t="-1281"/>
                </a:stretch>
              </a:blipFill>
            </p:spPr>
            <p:txBody>
              <a:bodyPr/>
              <a:lstStyle/>
              <a:p>
                <a:r>
                  <a:rPr lang="en-US">
                    <a:noFill/>
                  </a:rPr>
                  <a:t> </a:t>
                </a:r>
              </a:p>
            </p:txBody>
          </p:sp>
        </mc:Fallback>
      </mc:AlternateContent>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a:t>A model of network </a:t>
            </a:r>
            <a:r>
              <a:rPr lang="cs-CZ" dirty="0" err="1"/>
              <a:t>externalities</a:t>
            </a:r>
            <a:endParaRPr lang="cs-CZ" dirty="0"/>
          </a:p>
        </p:txBody>
      </p:sp>
    </p:spTree>
    <p:extLst>
      <p:ext uri="{BB962C8B-B14F-4D97-AF65-F5344CB8AC3E}">
        <p14:creationId xmlns:p14="http://schemas.microsoft.com/office/powerpoint/2010/main" val="37283370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45074" y="1474377"/>
            <a:ext cx="11186505" cy="5234808"/>
          </a:xfrm>
        </p:spPr>
        <p:txBody>
          <a:bodyPr>
            <a:normAutofit/>
          </a:bodyPr>
          <a:lstStyle/>
          <a:p>
            <a:pPr marL="0" indent="0">
              <a:buNone/>
            </a:pPr>
            <a:r>
              <a:rPr lang="cs-CZ" sz="2000" b="1" dirty="0">
                <a:sym typeface="Wingdings" panose="05000000000000000000" pitchFamily="2" charset="2"/>
              </a:rPr>
              <a:t>Stage 2</a:t>
            </a:r>
          </a:p>
          <a:p>
            <a:r>
              <a:rPr lang="en-GB" sz="2000" dirty="0">
                <a:sym typeface="Wingdings" panose="05000000000000000000" pitchFamily="2" charset="2"/>
              </a:rPr>
              <a:t>N</a:t>
            </a:r>
            <a:r>
              <a:rPr lang="cs-CZ" sz="2000" baseline="-25000" dirty="0">
                <a:sym typeface="Wingdings" panose="05000000000000000000" pitchFamily="2" charset="2"/>
              </a:rPr>
              <a:t>-</a:t>
            </a:r>
            <a:r>
              <a:rPr lang="cs-CZ" sz="2000" dirty="0">
                <a:sym typeface="Wingdings" panose="05000000000000000000" pitchFamily="2" charset="2"/>
              </a:rPr>
              <a:t> </a:t>
            </a:r>
            <a:r>
              <a:rPr lang="cs-CZ" sz="2000" dirty="0" err="1">
                <a:sym typeface="Wingdings" panose="05000000000000000000" pitchFamily="2" charset="2"/>
              </a:rPr>
              <a:t>represents</a:t>
            </a:r>
            <a:r>
              <a:rPr lang="cs-CZ" sz="2000" dirty="0">
                <a:sym typeface="Wingdings" panose="05000000000000000000" pitchFamily="2" charset="2"/>
              </a:rPr>
              <a:t> the </a:t>
            </a:r>
            <a:r>
              <a:rPr lang="cs-CZ" sz="2000" b="1" dirty="0" err="1">
                <a:sym typeface="Wingdings" panose="05000000000000000000" pitchFamily="2" charset="2"/>
              </a:rPr>
              <a:t>critical</a:t>
            </a:r>
            <a:r>
              <a:rPr lang="cs-CZ" sz="2000" b="1" dirty="0">
                <a:sym typeface="Wingdings" panose="05000000000000000000" pitchFamily="2" charset="2"/>
              </a:rPr>
              <a:t> </a:t>
            </a:r>
            <a:r>
              <a:rPr lang="cs-CZ" sz="2000" b="1" dirty="0" err="1">
                <a:sym typeface="Wingdings" panose="05000000000000000000" pitchFamily="2" charset="2"/>
              </a:rPr>
              <a:t>mass</a:t>
            </a:r>
            <a:r>
              <a:rPr lang="cs-CZ" sz="2000" b="1" dirty="0">
                <a:sym typeface="Wingdings" panose="05000000000000000000" pitchFamily="2" charset="2"/>
              </a:rPr>
              <a:t> </a:t>
            </a:r>
            <a:r>
              <a:rPr lang="cs-CZ" sz="2000" dirty="0" err="1">
                <a:sym typeface="Wingdings" panose="05000000000000000000" pitchFamily="2" charset="2"/>
              </a:rPr>
              <a:t>which</a:t>
            </a:r>
            <a:r>
              <a:rPr lang="cs-CZ" sz="2000" dirty="0">
                <a:sym typeface="Wingdings" panose="05000000000000000000" pitchFamily="2" charset="2"/>
              </a:rPr>
              <a:t> </a:t>
            </a:r>
            <a:r>
              <a:rPr lang="cs-CZ" sz="2000" dirty="0" err="1">
                <a:sym typeface="Wingdings" panose="05000000000000000000" pitchFamily="2" charset="2"/>
              </a:rPr>
              <a:t>leads</a:t>
            </a:r>
            <a:r>
              <a:rPr lang="cs-CZ" sz="2000" dirty="0">
                <a:sym typeface="Wingdings" panose="05000000000000000000" pitchFamily="2" charset="2"/>
              </a:rPr>
              <a:t> to the </a:t>
            </a:r>
            <a:r>
              <a:rPr lang="cs-CZ" sz="2000" dirty="0" err="1">
                <a:sym typeface="Wingdings" panose="05000000000000000000" pitchFamily="2" charset="2"/>
              </a:rPr>
              <a:t>buildup</a:t>
            </a:r>
            <a:r>
              <a:rPr lang="cs-CZ" sz="2000" dirty="0">
                <a:sym typeface="Wingdings" panose="05000000000000000000" pitchFamily="2" charset="2"/>
              </a:rPr>
              <a:t> of the network</a:t>
            </a:r>
          </a:p>
          <a:p>
            <a:pPr lvl="1"/>
            <a:r>
              <a:rPr lang="cs-CZ" sz="2000" dirty="0" err="1">
                <a:sym typeface="Wingdings" panose="05000000000000000000" pitchFamily="2" charset="2"/>
              </a:rPr>
              <a:t>Once</a:t>
            </a:r>
            <a:r>
              <a:rPr lang="cs-CZ" sz="2000" dirty="0">
                <a:sym typeface="Wingdings" panose="05000000000000000000" pitchFamily="2" charset="2"/>
              </a:rPr>
              <a:t> the </a:t>
            </a:r>
            <a:r>
              <a:rPr lang="cs-CZ" sz="2000" dirty="0" err="1">
                <a:sym typeface="Wingdings" panose="05000000000000000000" pitchFamily="2" charset="2"/>
              </a:rPr>
              <a:t>number</a:t>
            </a:r>
            <a:r>
              <a:rPr lang="cs-CZ" sz="2000" dirty="0">
                <a:sym typeface="Wingdings" panose="05000000000000000000" pitchFamily="2" charset="2"/>
              </a:rPr>
              <a:t> of </a:t>
            </a:r>
            <a:r>
              <a:rPr lang="cs-CZ" sz="2000" dirty="0" err="1">
                <a:sym typeface="Wingdings" panose="05000000000000000000" pitchFamily="2" charset="2"/>
              </a:rPr>
              <a:t>consumers</a:t>
            </a:r>
            <a:r>
              <a:rPr lang="cs-CZ" sz="2000" dirty="0">
                <a:sym typeface="Wingdings" panose="05000000000000000000" pitchFamily="2" charset="2"/>
              </a:rPr>
              <a:t> </a:t>
            </a:r>
            <a:r>
              <a:rPr lang="cs-CZ" sz="2000" dirty="0" err="1">
                <a:sym typeface="Wingdings" panose="05000000000000000000" pitchFamily="2" charset="2"/>
              </a:rPr>
              <a:t>reaches</a:t>
            </a:r>
            <a:r>
              <a:rPr lang="cs-CZ" sz="2000" dirty="0">
                <a:sym typeface="Wingdings" panose="05000000000000000000" pitchFamily="2" charset="2"/>
              </a:rPr>
              <a:t> </a:t>
            </a:r>
            <a:r>
              <a:rPr lang="en-US" sz="2000" dirty="0">
                <a:sym typeface="Wingdings" panose="05000000000000000000" pitchFamily="2" charset="2"/>
              </a:rPr>
              <a:t>N</a:t>
            </a:r>
            <a:r>
              <a:rPr lang="cs-CZ" sz="2000" baseline="-25000" dirty="0">
                <a:sym typeface="Wingdings" panose="05000000000000000000" pitchFamily="2" charset="2"/>
              </a:rPr>
              <a:t>-</a:t>
            </a:r>
            <a:r>
              <a:rPr lang="cs-CZ" sz="2000" dirty="0">
                <a:sym typeface="Wingdings" panose="05000000000000000000" pitchFamily="2" charset="2"/>
              </a:rPr>
              <a:t>, </a:t>
            </a:r>
            <a:r>
              <a:rPr lang="cs-CZ" sz="2000" dirty="0" err="1">
                <a:sym typeface="Wingdings" panose="05000000000000000000" pitchFamily="2" charset="2"/>
              </a:rPr>
              <a:t>there</a:t>
            </a:r>
            <a:r>
              <a:rPr lang="cs-CZ" sz="2000" dirty="0">
                <a:sym typeface="Wingdings" panose="05000000000000000000" pitchFamily="2" charset="2"/>
              </a:rPr>
              <a:t> </a:t>
            </a:r>
            <a:r>
              <a:rPr lang="cs-CZ" sz="2000" dirty="0" err="1">
                <a:sym typeface="Wingdings" panose="05000000000000000000" pitchFamily="2" charset="2"/>
              </a:rPr>
              <a:t>is</a:t>
            </a:r>
            <a:r>
              <a:rPr lang="cs-CZ" sz="2000" dirty="0">
                <a:sym typeface="Wingdings" panose="05000000000000000000" pitchFamily="2" charset="2"/>
              </a:rPr>
              <a:t> a snowball effect and the </a:t>
            </a:r>
            <a:r>
              <a:rPr lang="cs-CZ" sz="2000" dirty="0" err="1">
                <a:sym typeface="Wingdings" panose="05000000000000000000" pitchFamily="2" charset="2"/>
              </a:rPr>
              <a:t>demand</a:t>
            </a:r>
            <a:r>
              <a:rPr lang="cs-CZ" sz="2000" dirty="0">
                <a:sym typeface="Wingdings" panose="05000000000000000000" pitchFamily="2" charset="2"/>
              </a:rPr>
              <a:t> </a:t>
            </a:r>
            <a:r>
              <a:rPr lang="cs-CZ" sz="2000" dirty="0" err="1">
                <a:sym typeface="Wingdings" panose="05000000000000000000" pitchFamily="2" charset="2"/>
              </a:rPr>
              <a:t>converges</a:t>
            </a:r>
            <a:r>
              <a:rPr lang="cs-CZ" sz="2000" dirty="0">
                <a:sym typeface="Wingdings" panose="05000000000000000000" pitchFamily="2" charset="2"/>
              </a:rPr>
              <a:t> to the </a:t>
            </a:r>
            <a:r>
              <a:rPr lang="cs-CZ" sz="2000" dirty="0" err="1">
                <a:sym typeface="Wingdings" panose="05000000000000000000" pitchFamily="2" charset="2"/>
              </a:rPr>
              <a:t>high</a:t>
            </a:r>
            <a:r>
              <a:rPr lang="cs-CZ" sz="2000" dirty="0">
                <a:sym typeface="Wingdings" panose="05000000000000000000" pitchFamily="2" charset="2"/>
              </a:rPr>
              <a:t> </a:t>
            </a:r>
            <a:r>
              <a:rPr lang="cs-CZ" sz="2000" dirty="0" err="1">
                <a:sym typeface="Wingdings" panose="05000000000000000000" pitchFamily="2" charset="2"/>
              </a:rPr>
              <a:t>equilibrium</a:t>
            </a:r>
            <a:endParaRPr lang="cs-CZ" sz="2000" dirty="0">
              <a:sym typeface="Wingdings" panose="05000000000000000000" pitchFamily="2" charset="2"/>
            </a:endParaRPr>
          </a:p>
          <a:p>
            <a:r>
              <a:rPr lang="cs-CZ" sz="2000" dirty="0">
                <a:sym typeface="Wingdings" panose="05000000000000000000" pitchFamily="2" charset="2"/>
              </a:rPr>
              <a:t>But </a:t>
            </a:r>
            <a:r>
              <a:rPr lang="cs-CZ" sz="2000" dirty="0" err="1">
                <a:sym typeface="Wingdings" panose="05000000000000000000" pitchFamily="2" charset="2"/>
              </a:rPr>
              <a:t>some</a:t>
            </a:r>
            <a:r>
              <a:rPr lang="cs-CZ" sz="2000" dirty="0">
                <a:sym typeface="Wingdings" panose="05000000000000000000" pitchFamily="2" charset="2"/>
              </a:rPr>
              <a:t> </a:t>
            </a:r>
            <a:r>
              <a:rPr lang="cs-CZ" sz="2000" dirty="0" err="1">
                <a:sym typeface="Wingdings" panose="05000000000000000000" pitchFamily="2" charset="2"/>
              </a:rPr>
              <a:t>firms</a:t>
            </a:r>
            <a:r>
              <a:rPr lang="cs-CZ" sz="2000" dirty="0">
                <a:sym typeface="Wingdings" panose="05000000000000000000" pitchFamily="2" charset="2"/>
              </a:rPr>
              <a:t> </a:t>
            </a:r>
            <a:r>
              <a:rPr lang="cs-CZ" sz="2000" dirty="0" err="1">
                <a:sym typeface="Wingdings" panose="05000000000000000000" pitchFamily="2" charset="2"/>
              </a:rPr>
              <a:t>may</a:t>
            </a:r>
            <a:r>
              <a:rPr lang="cs-CZ" sz="2000" dirty="0">
                <a:sym typeface="Wingdings" panose="05000000000000000000" pitchFamily="2" charset="2"/>
              </a:rPr>
              <a:t> </a:t>
            </a:r>
            <a:r>
              <a:rPr lang="cs-CZ" sz="2000" dirty="0" err="1">
                <a:sym typeface="Wingdings" panose="05000000000000000000" pitchFamily="2" charset="2"/>
              </a:rPr>
              <a:t>never</a:t>
            </a:r>
            <a:r>
              <a:rPr lang="cs-CZ" sz="2000" dirty="0">
                <a:sym typeface="Wingdings" panose="05000000000000000000" pitchFamily="2" charset="2"/>
              </a:rPr>
              <a:t> </a:t>
            </a:r>
            <a:r>
              <a:rPr lang="cs-CZ" sz="2000" dirty="0" err="1">
                <a:sym typeface="Wingdings" panose="05000000000000000000" pitchFamily="2" charset="2"/>
              </a:rPr>
              <a:t>reach</a:t>
            </a:r>
            <a:r>
              <a:rPr lang="cs-CZ" sz="2000" dirty="0">
                <a:sym typeface="Wingdings" panose="05000000000000000000" pitchFamily="2" charset="2"/>
              </a:rPr>
              <a:t> </a:t>
            </a:r>
            <a:r>
              <a:rPr lang="cs-CZ" sz="2000" dirty="0" err="1">
                <a:sym typeface="Wingdings" panose="05000000000000000000" pitchFamily="2" charset="2"/>
              </a:rPr>
              <a:t>the</a:t>
            </a:r>
            <a:r>
              <a:rPr lang="cs-CZ" sz="2000" dirty="0">
                <a:sym typeface="Wingdings" panose="05000000000000000000" pitchFamily="2" charset="2"/>
              </a:rPr>
              <a:t> </a:t>
            </a:r>
            <a:r>
              <a:rPr lang="cs-CZ" sz="2000" dirty="0" err="1">
                <a:sym typeface="Wingdings" panose="05000000000000000000" pitchFamily="2" charset="2"/>
              </a:rPr>
              <a:t>critical</a:t>
            </a:r>
            <a:r>
              <a:rPr lang="cs-CZ" sz="2000" dirty="0">
                <a:sym typeface="Wingdings" panose="05000000000000000000" pitchFamily="2" charset="2"/>
              </a:rPr>
              <a:t> </a:t>
            </a:r>
            <a:r>
              <a:rPr lang="cs-CZ" sz="2000" dirty="0" err="1">
                <a:sym typeface="Wingdings" panose="05000000000000000000" pitchFamily="2" charset="2"/>
              </a:rPr>
              <a:t>mass</a:t>
            </a:r>
            <a:r>
              <a:rPr lang="cs-CZ" sz="2000" dirty="0">
                <a:sym typeface="Wingdings" panose="05000000000000000000" pitchFamily="2" charset="2"/>
              </a:rPr>
              <a:t>!</a:t>
            </a:r>
          </a:p>
          <a:p>
            <a:pPr lvl="1"/>
            <a:r>
              <a:rPr lang="cs-CZ" sz="1800" b="1" dirty="0" err="1">
                <a:sym typeface="Wingdings" panose="05000000000000000000" pitchFamily="2" charset="2"/>
              </a:rPr>
              <a:t>Example</a:t>
            </a:r>
            <a:r>
              <a:rPr lang="en-GB" sz="1800" b="1" dirty="0">
                <a:sym typeface="Wingdings" panose="05000000000000000000" pitchFamily="2" charset="2"/>
              </a:rPr>
              <a:t> 1</a:t>
            </a:r>
            <a:r>
              <a:rPr lang="cs-CZ" sz="1800" b="1" dirty="0">
                <a:sym typeface="Wingdings" panose="05000000000000000000" pitchFamily="2" charset="2"/>
              </a:rPr>
              <a:t>: </a:t>
            </a:r>
            <a:r>
              <a:rPr lang="cs-CZ" sz="1800" dirty="0" err="1">
                <a:sym typeface="Wingdings" panose="05000000000000000000" pitchFamily="2" charset="2"/>
              </a:rPr>
              <a:t>Quadrophonic</a:t>
            </a:r>
            <a:r>
              <a:rPr lang="cs-CZ" sz="1800" dirty="0">
                <a:sym typeface="Wingdings" panose="05000000000000000000" pitchFamily="2" charset="2"/>
              </a:rPr>
              <a:t> </a:t>
            </a:r>
            <a:r>
              <a:rPr lang="cs-CZ" sz="1800" dirty="0" err="1">
                <a:sym typeface="Wingdings" panose="05000000000000000000" pitchFamily="2" charset="2"/>
              </a:rPr>
              <a:t>sound</a:t>
            </a:r>
            <a:endParaRPr lang="cs-CZ" sz="1800" dirty="0">
              <a:sym typeface="Wingdings" panose="05000000000000000000" pitchFamily="2" charset="2"/>
            </a:endParaRPr>
          </a:p>
          <a:p>
            <a:pPr lvl="2"/>
            <a:r>
              <a:rPr lang="cs-CZ" sz="1800" dirty="0" err="1">
                <a:sym typeface="Wingdings" panose="05000000000000000000" pitchFamily="2" charset="2"/>
              </a:rPr>
              <a:t>Supposed</a:t>
            </a:r>
            <a:r>
              <a:rPr lang="cs-CZ" sz="1800" dirty="0">
                <a:sym typeface="Wingdings" panose="05000000000000000000" pitchFamily="2" charset="2"/>
              </a:rPr>
              <a:t> to </a:t>
            </a:r>
            <a:r>
              <a:rPr lang="cs-CZ" sz="1800" dirty="0" err="1">
                <a:sym typeface="Wingdings" panose="05000000000000000000" pitchFamily="2" charset="2"/>
              </a:rPr>
              <a:t>replace</a:t>
            </a:r>
            <a:r>
              <a:rPr lang="cs-CZ" sz="1800" dirty="0">
                <a:sym typeface="Wingdings" panose="05000000000000000000" pitchFamily="2" charset="2"/>
              </a:rPr>
              <a:t> stereo in 1970s</a:t>
            </a:r>
          </a:p>
          <a:p>
            <a:pPr lvl="2"/>
            <a:r>
              <a:rPr lang="cs-CZ" sz="1800" dirty="0" err="1">
                <a:sym typeface="Wingdings" panose="05000000000000000000" pitchFamily="2" charset="2"/>
              </a:rPr>
              <a:t>Widely</a:t>
            </a:r>
            <a:r>
              <a:rPr lang="cs-CZ" sz="1800" dirty="0">
                <a:sym typeface="Wingdings" panose="05000000000000000000" pitchFamily="2" charset="2"/>
              </a:rPr>
              <a:t> </a:t>
            </a:r>
            <a:r>
              <a:rPr lang="cs-CZ" sz="1800" dirty="0" err="1">
                <a:sym typeface="Wingdings" panose="05000000000000000000" pitchFamily="2" charset="2"/>
              </a:rPr>
              <a:t>perceived</a:t>
            </a:r>
            <a:r>
              <a:rPr lang="cs-CZ" sz="1800" dirty="0">
                <a:sym typeface="Wingdings" panose="05000000000000000000" pitchFamily="2" charset="2"/>
              </a:rPr>
              <a:t> as </a:t>
            </a:r>
            <a:r>
              <a:rPr lang="cs-CZ" sz="1800" dirty="0" err="1">
                <a:sym typeface="Wingdings" panose="05000000000000000000" pitchFamily="2" charset="2"/>
              </a:rPr>
              <a:t>offering</a:t>
            </a:r>
            <a:r>
              <a:rPr lang="cs-CZ" sz="1800" dirty="0">
                <a:sym typeface="Wingdings" panose="05000000000000000000" pitchFamily="2" charset="2"/>
              </a:rPr>
              <a:t> superior </a:t>
            </a:r>
            <a:r>
              <a:rPr lang="cs-CZ" sz="1800" dirty="0" err="1">
                <a:sym typeface="Wingdings" panose="05000000000000000000" pitchFamily="2" charset="2"/>
              </a:rPr>
              <a:t>sound</a:t>
            </a:r>
            <a:endParaRPr lang="cs-CZ" sz="1800" dirty="0">
              <a:sym typeface="Wingdings" panose="05000000000000000000" pitchFamily="2" charset="2"/>
            </a:endParaRPr>
          </a:p>
          <a:p>
            <a:pPr lvl="2"/>
            <a:r>
              <a:rPr lang="cs-CZ" sz="1800" dirty="0">
                <a:sym typeface="Wingdings" panose="05000000000000000000" pitchFamily="2" charset="2"/>
              </a:rPr>
              <a:t>But </a:t>
            </a:r>
            <a:r>
              <a:rPr lang="cs-CZ" sz="1800" dirty="0" err="1">
                <a:sym typeface="Wingdings" panose="05000000000000000000" pitchFamily="2" charset="2"/>
              </a:rPr>
              <a:t>consumers</a:t>
            </a:r>
            <a:r>
              <a:rPr lang="cs-CZ" sz="1800" dirty="0">
                <a:sym typeface="Wingdings" panose="05000000000000000000" pitchFamily="2" charset="2"/>
              </a:rPr>
              <a:t> </a:t>
            </a:r>
            <a:r>
              <a:rPr lang="cs-CZ" sz="1800" dirty="0" err="1">
                <a:sym typeface="Wingdings" panose="05000000000000000000" pitchFamily="2" charset="2"/>
              </a:rPr>
              <a:t>feared</a:t>
            </a:r>
            <a:r>
              <a:rPr lang="cs-CZ" sz="1800" dirty="0">
                <a:sym typeface="Wingdings" panose="05000000000000000000" pitchFamily="2" charset="2"/>
              </a:rPr>
              <a:t> no </a:t>
            </a:r>
            <a:r>
              <a:rPr lang="cs-CZ" sz="1800" dirty="0" err="1">
                <a:sym typeface="Wingdings" panose="05000000000000000000" pitchFamily="2" charset="2"/>
              </a:rPr>
              <a:t>enough</a:t>
            </a:r>
            <a:r>
              <a:rPr lang="cs-CZ" sz="1800" dirty="0">
                <a:sym typeface="Wingdings" panose="05000000000000000000" pitchFamily="2" charset="2"/>
              </a:rPr>
              <a:t> </a:t>
            </a:r>
            <a:r>
              <a:rPr lang="cs-CZ" sz="1800" dirty="0" err="1">
                <a:sym typeface="Wingdings" panose="05000000000000000000" pitchFamily="2" charset="2"/>
              </a:rPr>
              <a:t>records</a:t>
            </a:r>
            <a:r>
              <a:rPr lang="cs-CZ" sz="1800" dirty="0">
                <a:sym typeface="Wingdings" panose="05000000000000000000" pitchFamily="2" charset="2"/>
              </a:rPr>
              <a:t> and </a:t>
            </a:r>
            <a:r>
              <a:rPr lang="cs-CZ" sz="1800" dirty="0" err="1">
                <a:sym typeface="Wingdings" panose="05000000000000000000" pitchFamily="2" charset="2"/>
              </a:rPr>
              <a:t>record</a:t>
            </a:r>
            <a:r>
              <a:rPr lang="cs-CZ" sz="1800" dirty="0">
                <a:sym typeface="Wingdings" panose="05000000000000000000" pitchFamily="2" charset="2"/>
              </a:rPr>
              <a:t> </a:t>
            </a:r>
            <a:r>
              <a:rPr lang="cs-CZ" sz="1800" dirty="0" err="1">
                <a:sym typeface="Wingdings" panose="05000000000000000000" pitchFamily="2" charset="2"/>
              </a:rPr>
              <a:t>companies</a:t>
            </a:r>
            <a:r>
              <a:rPr lang="cs-CZ" sz="1800" dirty="0">
                <a:sym typeface="Wingdings" panose="05000000000000000000" pitchFamily="2" charset="2"/>
              </a:rPr>
              <a:t> </a:t>
            </a:r>
            <a:r>
              <a:rPr lang="cs-CZ" sz="1800" dirty="0" err="1">
                <a:sym typeface="Wingdings" panose="05000000000000000000" pitchFamily="2" charset="2"/>
              </a:rPr>
              <a:t>feared</a:t>
            </a:r>
            <a:r>
              <a:rPr lang="cs-CZ" sz="1800" dirty="0">
                <a:sym typeface="Wingdings" panose="05000000000000000000" pitchFamily="2" charset="2"/>
              </a:rPr>
              <a:t> not </a:t>
            </a:r>
            <a:r>
              <a:rPr lang="cs-CZ" sz="1800" dirty="0" err="1">
                <a:sym typeface="Wingdings" panose="05000000000000000000" pitchFamily="2" charset="2"/>
              </a:rPr>
              <a:t>enough</a:t>
            </a:r>
            <a:r>
              <a:rPr lang="cs-CZ" sz="1800" dirty="0">
                <a:sym typeface="Wingdings" panose="05000000000000000000" pitchFamily="2" charset="2"/>
              </a:rPr>
              <a:t> </a:t>
            </a:r>
            <a:r>
              <a:rPr lang="cs-CZ" sz="1800" dirty="0" err="1">
                <a:sym typeface="Wingdings" panose="05000000000000000000" pitchFamily="2" charset="2"/>
              </a:rPr>
              <a:t>consumers</a:t>
            </a:r>
            <a:r>
              <a:rPr lang="cs-CZ" sz="1800" dirty="0">
                <a:sym typeface="Wingdings" panose="05000000000000000000" pitchFamily="2" charset="2"/>
              </a:rPr>
              <a:t> </a:t>
            </a:r>
            <a:r>
              <a:rPr lang="cs-CZ" sz="1800" dirty="0" err="1">
                <a:sym typeface="Wingdings" panose="05000000000000000000" pitchFamily="2" charset="2"/>
              </a:rPr>
              <a:t>able</a:t>
            </a:r>
            <a:r>
              <a:rPr lang="cs-CZ" sz="1800" dirty="0">
                <a:sym typeface="Wingdings" panose="05000000000000000000" pitchFamily="2" charset="2"/>
              </a:rPr>
              <a:t> to play </a:t>
            </a:r>
            <a:r>
              <a:rPr lang="cs-CZ" sz="1800" dirty="0" err="1">
                <a:sym typeface="Wingdings" panose="05000000000000000000" pitchFamily="2" charset="2"/>
              </a:rPr>
              <a:t>them</a:t>
            </a:r>
            <a:endParaRPr lang="cs-CZ" sz="1800" dirty="0">
              <a:sym typeface="Wingdings" panose="05000000000000000000" pitchFamily="2" charset="2"/>
            </a:endParaRPr>
          </a:p>
          <a:p>
            <a:pPr marL="914400" lvl="2" indent="0">
              <a:buNone/>
            </a:pPr>
            <a:r>
              <a:rPr lang="cs-CZ" sz="1800" dirty="0">
                <a:sym typeface="Wingdings" panose="05000000000000000000" pitchFamily="2" charset="2"/>
              </a:rPr>
              <a:t>    </a:t>
            </a:r>
            <a:r>
              <a:rPr lang="cs-CZ" sz="1800" dirty="0" err="1">
                <a:sym typeface="Wingdings" panose="05000000000000000000" pitchFamily="2" charset="2"/>
              </a:rPr>
              <a:t>never</a:t>
            </a:r>
            <a:r>
              <a:rPr lang="cs-CZ" sz="1800" dirty="0">
                <a:sym typeface="Wingdings" panose="05000000000000000000" pitchFamily="2" charset="2"/>
              </a:rPr>
              <a:t> </a:t>
            </a:r>
            <a:r>
              <a:rPr lang="cs-CZ" sz="1800" dirty="0" err="1">
                <a:sym typeface="Wingdings" panose="05000000000000000000" pitchFamily="2" charset="2"/>
              </a:rPr>
              <a:t>took</a:t>
            </a:r>
            <a:r>
              <a:rPr lang="cs-CZ" sz="1800" dirty="0">
                <a:sym typeface="Wingdings" panose="05000000000000000000" pitchFamily="2" charset="2"/>
              </a:rPr>
              <a:t> </a:t>
            </a:r>
            <a:r>
              <a:rPr lang="cs-CZ" sz="1800" dirty="0" err="1">
                <a:sym typeface="Wingdings" panose="05000000000000000000" pitchFamily="2" charset="2"/>
              </a:rPr>
              <a:t>off</a:t>
            </a:r>
            <a:endParaRPr lang="en-GB" sz="1800" dirty="0">
              <a:sym typeface="Wingdings" panose="05000000000000000000" pitchFamily="2" charset="2"/>
            </a:endParaRPr>
          </a:p>
          <a:p>
            <a:pPr lvl="2"/>
            <a:endParaRPr lang="cs-CZ" dirty="0">
              <a:sym typeface="Wingdings" panose="05000000000000000000" pitchFamily="2" charset="2"/>
            </a:endParaRPr>
          </a:p>
          <a:p>
            <a:pPr marL="914400" lvl="2" indent="0">
              <a:buNone/>
            </a:pPr>
            <a:endParaRPr lang="cs-CZ" dirty="0">
              <a:sym typeface="Wingdings" panose="05000000000000000000" pitchFamily="2" charset="2"/>
            </a:endParaRPr>
          </a:p>
        </p:txBody>
      </p:sp>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a:t>A model </a:t>
            </a:r>
            <a:r>
              <a:rPr lang="cs-CZ" dirty="0" err="1"/>
              <a:t>of</a:t>
            </a:r>
            <a:r>
              <a:rPr lang="cs-CZ" dirty="0"/>
              <a:t> network </a:t>
            </a:r>
            <a:r>
              <a:rPr lang="cs-CZ" dirty="0" err="1"/>
              <a:t>externalities</a:t>
            </a:r>
            <a:endParaRPr lang="cs-CZ" dirty="0"/>
          </a:p>
        </p:txBody>
      </p:sp>
      <p:pic>
        <p:nvPicPr>
          <p:cNvPr id="3074" name="Picture 2" descr="Heathkit quadraphonic gear">
            <a:extLst>
              <a:ext uri="{FF2B5EF4-FFF2-40B4-BE49-F238E27FC236}">
                <a16:creationId xmlns:a16="http://schemas.microsoft.com/office/drawing/2014/main" id="{2197DE52-7647-9D49-69B8-231290847E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0087" y="4795667"/>
            <a:ext cx="3854763" cy="1701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85029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45074" y="1474377"/>
                <a:ext cx="11186505" cy="5234808"/>
              </a:xfrm>
            </p:spPr>
            <p:txBody>
              <a:bodyPr>
                <a:normAutofit/>
              </a:bodyPr>
              <a:lstStyle/>
              <a:p>
                <a:pPr marL="0" indent="0">
                  <a:buNone/>
                </a:pPr>
                <a:r>
                  <a:rPr lang="cs-CZ" sz="2000" b="1" dirty="0">
                    <a:sym typeface="Wingdings" panose="05000000000000000000" pitchFamily="2" charset="2"/>
                  </a:rPr>
                  <a:t>Stage 1</a:t>
                </a:r>
              </a:p>
              <a:p>
                <a:r>
                  <a:rPr lang="cs-CZ" sz="2000" dirty="0" err="1">
                    <a:sym typeface="Wingdings" panose="05000000000000000000" pitchFamily="2" charset="2"/>
                  </a:rPr>
                  <a:t>Assume</a:t>
                </a:r>
                <a:r>
                  <a:rPr lang="cs-CZ" sz="2000" dirty="0">
                    <a:sym typeface="Wingdings" panose="05000000000000000000" pitchFamily="2" charset="2"/>
                  </a:rPr>
                  <a:t> </a:t>
                </a:r>
                <a:r>
                  <a:rPr lang="cs-CZ" sz="2000" dirty="0" err="1">
                    <a:sym typeface="Wingdings" panose="05000000000000000000" pitchFamily="2" charset="2"/>
                  </a:rPr>
                  <a:t>that</a:t>
                </a:r>
                <a:r>
                  <a:rPr lang="cs-CZ" sz="2000" dirty="0">
                    <a:sym typeface="Wingdings" panose="05000000000000000000" pitchFamily="2" charset="2"/>
                  </a:rPr>
                  <a:t> </a:t>
                </a:r>
                <a:r>
                  <a:rPr lang="cs-CZ" sz="2000" dirty="0" err="1">
                    <a:sym typeface="Wingdings" panose="05000000000000000000" pitchFamily="2" charset="2"/>
                  </a:rPr>
                  <a:t>consumers</a:t>
                </a:r>
                <a:r>
                  <a:rPr lang="cs-CZ" sz="2000" dirty="0">
                    <a:sym typeface="Wingdings" panose="05000000000000000000" pitchFamily="2" charset="2"/>
                  </a:rPr>
                  <a:t> </a:t>
                </a:r>
                <a:r>
                  <a:rPr lang="cs-CZ" sz="2000" dirty="0" err="1">
                    <a:sym typeface="Wingdings" panose="05000000000000000000" pitchFamily="2" charset="2"/>
                  </a:rPr>
                  <a:t>always</a:t>
                </a:r>
                <a:r>
                  <a:rPr lang="cs-CZ" sz="2000" dirty="0">
                    <a:sym typeface="Wingdings" panose="05000000000000000000" pitchFamily="2" charset="2"/>
                  </a:rPr>
                  <a:t> co-</a:t>
                </a:r>
                <a:r>
                  <a:rPr lang="cs-CZ" sz="2000" dirty="0" err="1">
                    <a:sym typeface="Wingdings" panose="05000000000000000000" pitchFamily="2" charset="2"/>
                  </a:rPr>
                  <a:t>ordinate</a:t>
                </a:r>
                <a:r>
                  <a:rPr lang="cs-CZ" sz="2000" dirty="0">
                    <a:sym typeface="Wingdings" panose="05000000000000000000" pitchFamily="2" charset="2"/>
                  </a:rPr>
                  <a:t> on a </a:t>
                </a:r>
                <a:r>
                  <a:rPr lang="cs-CZ" sz="2000" dirty="0" err="1">
                    <a:sym typeface="Wingdings" panose="05000000000000000000" pitchFamily="2" charset="2"/>
                  </a:rPr>
                  <a:t>high-demand</a:t>
                </a:r>
                <a:r>
                  <a:rPr lang="cs-CZ" sz="2000" dirty="0">
                    <a:sym typeface="Wingdings" panose="05000000000000000000" pitchFamily="2" charset="2"/>
                  </a:rPr>
                  <a:t> </a:t>
                </a:r>
                <a:r>
                  <a:rPr lang="cs-CZ" sz="2000" dirty="0" err="1">
                    <a:sym typeface="Wingdings" panose="05000000000000000000" pitchFamily="2" charset="2"/>
                  </a:rPr>
                  <a:t>equilibrium</a:t>
                </a:r>
                <a:endParaRPr lang="cs-CZ" sz="2000" dirty="0">
                  <a:sym typeface="Wingdings" panose="05000000000000000000" pitchFamily="2" charset="2"/>
                </a:endParaRPr>
              </a:p>
              <a:p>
                <a:r>
                  <a:rPr lang="cs-CZ" sz="2000" dirty="0" err="1">
                    <a:sym typeface="Wingdings" panose="05000000000000000000" pitchFamily="2" charset="2"/>
                  </a:rPr>
                  <a:t>Each</a:t>
                </a:r>
                <a:r>
                  <a:rPr lang="cs-CZ" sz="2000" dirty="0">
                    <a:sym typeface="Wingdings" panose="05000000000000000000" pitchFamily="2" charset="2"/>
                  </a:rPr>
                  <a:t> </a:t>
                </a:r>
                <a14:m>
                  <m:oMath xmlns:m="http://schemas.openxmlformats.org/officeDocument/2006/math">
                    <m:r>
                      <a:rPr lang="cs-CZ" sz="2000" b="0" i="1" smtClean="0">
                        <a:latin typeface="Cambria Math" panose="02040503050406030204" pitchFamily="18" charset="0"/>
                        <a:sym typeface="Wingdings" panose="05000000000000000000" pitchFamily="2" charset="2"/>
                      </a:rPr>
                      <m:t>𝑝</m:t>
                    </m:r>
                    <m:r>
                      <a:rPr lang="cs-CZ" sz="2000" b="0" i="1" smtClean="0">
                        <a:latin typeface="Cambria Math" panose="02040503050406030204" pitchFamily="18" charset="0"/>
                        <a:ea typeface="Cambria Math" panose="02040503050406030204" pitchFamily="18" charset="0"/>
                        <a:sym typeface="Wingdings" panose="05000000000000000000" pitchFamily="2" charset="2"/>
                      </a:rPr>
                      <m:t>∈(0,0.25)</m:t>
                    </m:r>
                  </m:oMath>
                </a14:m>
                <a:r>
                  <a:rPr lang="cs-CZ" sz="2000" dirty="0">
                    <a:sym typeface="Wingdings" panose="05000000000000000000" pitchFamily="2" charset="2"/>
                  </a:rPr>
                  <a:t> </a:t>
                </a:r>
                <a:r>
                  <a:rPr lang="cs-CZ" sz="2000" dirty="0" err="1">
                    <a:sym typeface="Wingdings" panose="05000000000000000000" pitchFamily="2" charset="2"/>
                  </a:rPr>
                  <a:t>leads</a:t>
                </a:r>
                <a:r>
                  <a:rPr lang="cs-CZ" sz="2000" dirty="0">
                    <a:sym typeface="Wingdings" panose="05000000000000000000" pitchFamily="2" charset="2"/>
                  </a:rPr>
                  <a:t> to a </a:t>
                </a:r>
                <a:r>
                  <a:rPr lang="cs-CZ" sz="2000" dirty="0" err="1">
                    <a:sym typeface="Wingdings" panose="05000000000000000000" pitchFamily="2" charset="2"/>
                  </a:rPr>
                  <a:t>unique</a:t>
                </a:r>
                <a:r>
                  <a:rPr lang="cs-CZ" sz="2000" dirty="0">
                    <a:sym typeface="Wingdings" panose="05000000000000000000" pitchFamily="2" charset="2"/>
                  </a:rPr>
                  <a:t> </a:t>
                </a:r>
                <a14:m>
                  <m:oMath xmlns:m="http://schemas.openxmlformats.org/officeDocument/2006/math">
                    <m:sSub>
                      <m:sSubPr>
                        <m:ctrlPr>
                          <a:rPr lang="cs-CZ" sz="2000" i="1" dirty="0" smtClean="0">
                            <a:latin typeface="Cambria Math" panose="02040503050406030204" pitchFamily="18" charset="0"/>
                            <a:ea typeface="Cambria Math" panose="02040503050406030204" pitchFamily="18" charset="0"/>
                            <a:sym typeface="Wingdings" panose="05000000000000000000" pitchFamily="2" charset="2"/>
                          </a:rPr>
                        </m:ctrlPr>
                      </m:sSubPr>
                      <m:e>
                        <m:r>
                          <a:rPr lang="cs-CZ" sz="2000" b="0" i="1" dirty="0" smtClean="0">
                            <a:latin typeface="Cambria Math" panose="02040503050406030204" pitchFamily="18" charset="0"/>
                            <a:ea typeface="Cambria Math" panose="02040503050406030204" pitchFamily="18" charset="0"/>
                            <a:sym typeface="Wingdings" panose="05000000000000000000" pitchFamily="2" charset="2"/>
                          </a:rPr>
                          <m:t>𝑁</m:t>
                        </m:r>
                      </m:e>
                      <m:sub>
                        <m:r>
                          <a:rPr lang="cs-CZ" sz="2000" b="0" i="1" dirty="0" smtClean="0">
                            <a:latin typeface="Cambria Math" panose="02040503050406030204" pitchFamily="18" charset="0"/>
                            <a:ea typeface="Cambria Math" panose="02040503050406030204" pitchFamily="18" charset="0"/>
                            <a:sym typeface="Wingdings" panose="05000000000000000000" pitchFamily="2" charset="2"/>
                          </a:rPr>
                          <m:t>+</m:t>
                        </m:r>
                      </m:sub>
                    </m:sSub>
                    <m:r>
                      <a:rPr lang="cs-CZ" sz="2000" i="1" dirty="0" smtClean="0">
                        <a:latin typeface="Cambria Math" panose="02040503050406030204" pitchFamily="18" charset="0"/>
                        <a:ea typeface="Cambria Math" panose="02040503050406030204" pitchFamily="18" charset="0"/>
                        <a:sym typeface="Wingdings" panose="05000000000000000000" pitchFamily="2" charset="2"/>
                      </a:rPr>
                      <m:t>∈</m:t>
                    </m:r>
                    <m:r>
                      <a:rPr lang="cs-CZ" sz="2000" i="1" smtClean="0">
                        <a:latin typeface="Cambria Math" panose="02040503050406030204" pitchFamily="18" charset="0"/>
                        <a:ea typeface="Cambria Math" panose="02040503050406030204" pitchFamily="18" charset="0"/>
                        <a:sym typeface="Wingdings" panose="05000000000000000000" pitchFamily="2" charset="2"/>
                      </a:rPr>
                      <m:t>(</m:t>
                    </m:r>
                    <m:r>
                      <a:rPr lang="cs-CZ" sz="2000" b="0" i="1" smtClean="0">
                        <a:latin typeface="Cambria Math" panose="02040503050406030204" pitchFamily="18" charset="0"/>
                        <a:ea typeface="Cambria Math" panose="02040503050406030204" pitchFamily="18" charset="0"/>
                        <a:sym typeface="Wingdings" panose="05000000000000000000" pitchFamily="2" charset="2"/>
                      </a:rPr>
                      <m:t>0.5,1)</m:t>
                    </m:r>
                  </m:oMath>
                </a14:m>
                <a:r>
                  <a:rPr lang="cs-CZ" sz="2000" dirty="0">
                    <a:sym typeface="Wingdings" panose="05000000000000000000" pitchFamily="2" charset="2"/>
                  </a:rPr>
                  <a:t> such </a:t>
                </a:r>
                <a:r>
                  <a:rPr lang="cs-CZ" sz="2000" dirty="0" err="1">
                    <a:sym typeface="Wingdings" panose="05000000000000000000" pitchFamily="2" charset="2"/>
                  </a:rPr>
                  <a:t>that</a:t>
                </a:r>
                <a:r>
                  <a:rPr lang="cs-CZ" sz="2000" dirty="0">
                    <a:sym typeface="Wingdings" panose="05000000000000000000" pitchFamily="2" charset="2"/>
                  </a:rPr>
                  <a:t> </a:t>
                </a:r>
                <a14:m>
                  <m:oMath xmlns:m="http://schemas.openxmlformats.org/officeDocument/2006/math">
                    <m:r>
                      <a:rPr lang="cs-CZ" sz="2000" b="0" i="1" smtClean="0">
                        <a:latin typeface="Cambria Math" panose="02040503050406030204" pitchFamily="18" charset="0"/>
                        <a:sym typeface="Wingdings" panose="05000000000000000000" pitchFamily="2" charset="2"/>
                      </a:rPr>
                      <m:t>𝑝</m:t>
                    </m:r>
                    <m:r>
                      <a:rPr lang="cs-CZ" sz="2000" b="0" i="1" smtClean="0">
                        <a:latin typeface="Cambria Math" panose="02040503050406030204" pitchFamily="18" charset="0"/>
                        <a:sym typeface="Wingdings" panose="05000000000000000000" pitchFamily="2" charset="2"/>
                      </a:rPr>
                      <m:t>=</m:t>
                    </m:r>
                    <m:sSub>
                      <m:sSubPr>
                        <m:ctrlPr>
                          <a:rPr lang="cs-CZ" sz="2000" i="1" dirty="0">
                            <a:latin typeface="Cambria Math" panose="02040503050406030204" pitchFamily="18" charset="0"/>
                            <a:ea typeface="Cambria Math" panose="02040503050406030204" pitchFamily="18" charset="0"/>
                            <a:sym typeface="Wingdings" panose="05000000000000000000" pitchFamily="2" charset="2"/>
                          </a:rPr>
                        </m:ctrlPr>
                      </m:sSubPr>
                      <m:e>
                        <m:r>
                          <a:rPr lang="cs-CZ" sz="2000" b="0" i="1" dirty="0" smtClean="0">
                            <a:latin typeface="Cambria Math" panose="02040503050406030204" pitchFamily="18" charset="0"/>
                            <a:ea typeface="Cambria Math" panose="02040503050406030204" pitchFamily="18" charset="0"/>
                            <a:sym typeface="Wingdings" panose="05000000000000000000" pitchFamily="2" charset="2"/>
                          </a:rPr>
                          <m:t>𝑁</m:t>
                        </m:r>
                      </m:e>
                      <m:sub>
                        <m:r>
                          <a:rPr lang="cs-CZ" sz="2000" i="1" dirty="0">
                            <a:latin typeface="Cambria Math" panose="02040503050406030204" pitchFamily="18" charset="0"/>
                            <a:ea typeface="Cambria Math" panose="02040503050406030204" pitchFamily="18" charset="0"/>
                            <a:sym typeface="Wingdings" panose="05000000000000000000" pitchFamily="2" charset="2"/>
                          </a:rPr>
                          <m:t>+</m:t>
                        </m:r>
                      </m:sub>
                    </m:sSub>
                    <m:r>
                      <a:rPr lang="cs-CZ" sz="2000" b="0" i="1" dirty="0" smtClean="0">
                        <a:latin typeface="Cambria Math" panose="02040503050406030204" pitchFamily="18" charset="0"/>
                        <a:ea typeface="Cambria Math" panose="02040503050406030204" pitchFamily="18" charset="0"/>
                        <a:sym typeface="Wingdings" panose="05000000000000000000" pitchFamily="2" charset="2"/>
                      </a:rPr>
                      <m:t>(1−</m:t>
                    </m:r>
                    <m:sSub>
                      <m:sSubPr>
                        <m:ctrlPr>
                          <a:rPr lang="cs-CZ" sz="2000" i="1" dirty="0">
                            <a:latin typeface="Cambria Math" panose="02040503050406030204" pitchFamily="18" charset="0"/>
                            <a:ea typeface="Cambria Math" panose="02040503050406030204" pitchFamily="18" charset="0"/>
                            <a:sym typeface="Wingdings" panose="05000000000000000000" pitchFamily="2" charset="2"/>
                          </a:rPr>
                        </m:ctrlPr>
                      </m:sSubPr>
                      <m:e>
                        <m:r>
                          <a:rPr lang="cs-CZ" sz="2000" i="1" dirty="0">
                            <a:latin typeface="Cambria Math" panose="02040503050406030204" pitchFamily="18" charset="0"/>
                            <a:ea typeface="Cambria Math" panose="02040503050406030204" pitchFamily="18" charset="0"/>
                            <a:sym typeface="Wingdings" panose="05000000000000000000" pitchFamily="2" charset="2"/>
                          </a:rPr>
                          <m:t>𝑁</m:t>
                        </m:r>
                      </m:e>
                      <m:sub>
                        <m:r>
                          <a:rPr lang="cs-CZ" sz="2000" i="1" dirty="0">
                            <a:latin typeface="Cambria Math" panose="02040503050406030204" pitchFamily="18" charset="0"/>
                            <a:ea typeface="Cambria Math" panose="02040503050406030204" pitchFamily="18" charset="0"/>
                            <a:sym typeface="Wingdings" panose="05000000000000000000" pitchFamily="2" charset="2"/>
                          </a:rPr>
                          <m:t>+</m:t>
                        </m:r>
                      </m:sub>
                    </m:sSub>
                    <m:r>
                      <a:rPr lang="cs-CZ" sz="2000" b="0" i="1" dirty="0" smtClean="0">
                        <a:latin typeface="Cambria Math" panose="02040503050406030204" pitchFamily="18" charset="0"/>
                        <a:ea typeface="Cambria Math" panose="02040503050406030204" pitchFamily="18" charset="0"/>
                        <a:sym typeface="Wingdings" panose="05000000000000000000" pitchFamily="2" charset="2"/>
                      </a:rPr>
                      <m:t>)</m:t>
                    </m:r>
                  </m:oMath>
                </a14:m>
                <a:endParaRPr lang="cs-CZ" sz="2000" dirty="0">
                  <a:sym typeface="Wingdings" panose="05000000000000000000" pitchFamily="2" charset="2"/>
                </a:endParaRPr>
              </a:p>
              <a:p>
                <a:pPr lvl="1"/>
                <a14:m>
                  <m:oMath xmlns:m="http://schemas.openxmlformats.org/officeDocument/2006/math">
                    <m:sSub>
                      <m:sSubPr>
                        <m:ctrlPr>
                          <a:rPr lang="cs-CZ" sz="2000" i="1" dirty="0">
                            <a:latin typeface="Cambria Math" panose="02040503050406030204" pitchFamily="18" charset="0"/>
                            <a:ea typeface="Cambria Math" panose="02040503050406030204" pitchFamily="18" charset="0"/>
                            <a:sym typeface="Wingdings" panose="05000000000000000000" pitchFamily="2" charset="2"/>
                          </a:rPr>
                        </m:ctrlPr>
                      </m:sSubPr>
                      <m:e>
                        <m:r>
                          <a:rPr lang="cs-CZ" sz="2000" b="0" i="1" dirty="0" smtClean="0">
                            <a:latin typeface="Cambria Math" panose="02040503050406030204" pitchFamily="18" charset="0"/>
                            <a:ea typeface="Cambria Math" panose="02040503050406030204" pitchFamily="18" charset="0"/>
                            <a:sym typeface="Wingdings" panose="05000000000000000000" pitchFamily="2" charset="2"/>
                          </a:rPr>
                          <m:t>𝑁</m:t>
                        </m:r>
                      </m:e>
                      <m:sub>
                        <m:r>
                          <a:rPr lang="cs-CZ" sz="2000" i="1" dirty="0">
                            <a:latin typeface="Cambria Math" panose="02040503050406030204" pitchFamily="18" charset="0"/>
                            <a:ea typeface="Cambria Math" panose="02040503050406030204" pitchFamily="18" charset="0"/>
                            <a:sym typeface="Wingdings" panose="05000000000000000000" pitchFamily="2" charset="2"/>
                          </a:rPr>
                          <m:t>+</m:t>
                        </m:r>
                      </m:sub>
                    </m:sSub>
                    <m:d>
                      <m:dPr>
                        <m:ctrlPr>
                          <a:rPr lang="cs-CZ" sz="2000" b="0" i="1" dirty="0" smtClean="0">
                            <a:latin typeface="Cambria Math" panose="02040503050406030204" pitchFamily="18" charset="0"/>
                            <a:ea typeface="Cambria Math" panose="02040503050406030204" pitchFamily="18" charset="0"/>
                            <a:sym typeface="Wingdings" panose="05000000000000000000" pitchFamily="2" charset="2"/>
                          </a:rPr>
                        </m:ctrlPr>
                      </m:dPr>
                      <m:e>
                        <m:r>
                          <m:rPr>
                            <m:sty m:val="p"/>
                          </m:rPr>
                          <a:rPr lang="cs-CZ" sz="2000" b="0" i="0" dirty="0" smtClean="0">
                            <a:latin typeface="Cambria Math" panose="02040503050406030204" pitchFamily="18" charset="0"/>
                            <a:ea typeface="Cambria Math" panose="02040503050406030204" pitchFamily="18" charset="0"/>
                            <a:sym typeface="Wingdings" panose="05000000000000000000" pitchFamily="2" charset="2"/>
                          </a:rPr>
                          <m:t>p</m:t>
                        </m:r>
                      </m:e>
                    </m:d>
                  </m:oMath>
                </a14:m>
                <a:r>
                  <a:rPr lang="cs-CZ" sz="2000" dirty="0">
                    <a:sym typeface="Wingdings" panose="05000000000000000000" pitchFamily="2" charset="2"/>
                  </a:rPr>
                  <a:t> </a:t>
                </a:r>
                <a:r>
                  <a:rPr lang="cs-CZ" sz="2000" dirty="0" err="1">
                    <a:sym typeface="Wingdings" panose="05000000000000000000" pitchFamily="2" charset="2"/>
                  </a:rPr>
                  <a:t>is</a:t>
                </a:r>
                <a:r>
                  <a:rPr lang="cs-CZ" sz="2000" dirty="0">
                    <a:sym typeface="Wingdings" panose="05000000000000000000" pitchFamily="2" charset="2"/>
                  </a:rPr>
                  <a:t> </a:t>
                </a:r>
                <a:r>
                  <a:rPr lang="cs-CZ" sz="2000" dirty="0" err="1">
                    <a:sym typeface="Wingdings" panose="05000000000000000000" pitchFamily="2" charset="2"/>
                  </a:rPr>
                  <a:t>decreasing</a:t>
                </a:r>
                <a:r>
                  <a:rPr lang="cs-CZ" sz="2000" dirty="0">
                    <a:sym typeface="Wingdings" panose="05000000000000000000" pitchFamily="2" charset="2"/>
                  </a:rPr>
                  <a:t> in p </a:t>
                </a:r>
                <a:r>
                  <a:rPr lang="cs-CZ" sz="2000" dirty="0" err="1">
                    <a:sym typeface="Wingdings" panose="05000000000000000000" pitchFamily="2" charset="2"/>
                  </a:rPr>
                  <a:t>for</a:t>
                </a:r>
                <a:r>
                  <a:rPr lang="cs-CZ" sz="2000" dirty="0">
                    <a:sym typeface="Wingdings" panose="05000000000000000000" pitchFamily="2" charset="2"/>
                  </a:rPr>
                  <a:t> </a:t>
                </a:r>
                <a14:m>
                  <m:oMath xmlns:m="http://schemas.openxmlformats.org/officeDocument/2006/math">
                    <m:sSub>
                      <m:sSubPr>
                        <m:ctrlPr>
                          <a:rPr lang="cs-CZ" sz="2000" i="1" dirty="0">
                            <a:latin typeface="Cambria Math" panose="02040503050406030204" pitchFamily="18" charset="0"/>
                            <a:ea typeface="Cambria Math" panose="02040503050406030204" pitchFamily="18" charset="0"/>
                            <a:sym typeface="Wingdings" panose="05000000000000000000" pitchFamily="2" charset="2"/>
                          </a:rPr>
                        </m:ctrlPr>
                      </m:sSubPr>
                      <m:e>
                        <m:r>
                          <a:rPr lang="cs-CZ" sz="2000" b="0" i="1" dirty="0" smtClean="0">
                            <a:latin typeface="Cambria Math" panose="02040503050406030204" pitchFamily="18" charset="0"/>
                            <a:ea typeface="Cambria Math" panose="02040503050406030204" pitchFamily="18" charset="0"/>
                            <a:sym typeface="Wingdings" panose="05000000000000000000" pitchFamily="2" charset="2"/>
                          </a:rPr>
                          <m:t>𝑁</m:t>
                        </m:r>
                      </m:e>
                      <m:sub>
                        <m:r>
                          <a:rPr lang="cs-CZ" sz="2000" i="1" dirty="0">
                            <a:latin typeface="Cambria Math" panose="02040503050406030204" pitchFamily="18" charset="0"/>
                            <a:ea typeface="Cambria Math" panose="02040503050406030204" pitchFamily="18" charset="0"/>
                            <a:sym typeface="Wingdings" panose="05000000000000000000" pitchFamily="2" charset="2"/>
                          </a:rPr>
                          <m:t>+</m:t>
                        </m:r>
                      </m:sub>
                    </m:sSub>
                    <m:r>
                      <a:rPr lang="cs-CZ" sz="2000" i="1" dirty="0" smtClean="0">
                        <a:latin typeface="Cambria Math" panose="02040503050406030204" pitchFamily="18" charset="0"/>
                        <a:ea typeface="Cambria Math" panose="02040503050406030204" pitchFamily="18" charset="0"/>
                        <a:sym typeface="Wingdings" panose="05000000000000000000" pitchFamily="2" charset="2"/>
                      </a:rPr>
                      <m:t>∈</m:t>
                    </m:r>
                    <m:r>
                      <a:rPr lang="cs-CZ" sz="2000" i="1">
                        <a:latin typeface="Cambria Math" panose="02040503050406030204" pitchFamily="18" charset="0"/>
                        <a:ea typeface="Cambria Math" panose="02040503050406030204" pitchFamily="18" charset="0"/>
                        <a:sym typeface="Wingdings" panose="05000000000000000000" pitchFamily="2" charset="2"/>
                      </a:rPr>
                      <m:t>(0.5,1)</m:t>
                    </m:r>
                  </m:oMath>
                </a14:m>
                <a:endParaRPr lang="cs-CZ" sz="2000" dirty="0">
                  <a:sym typeface="Wingdings" panose="05000000000000000000" pitchFamily="2" charset="2"/>
                </a:endParaRPr>
              </a:p>
              <a:p>
                <a:pPr marL="457200" lvl="1" indent="0">
                  <a:buNone/>
                </a:pPr>
                <a:r>
                  <a:rPr lang="cs-CZ" sz="2000" dirty="0">
                    <a:sym typeface="Wingdings" panose="05000000000000000000" pitchFamily="2" charset="2"/>
                  </a:rPr>
                  <a:t>    </a:t>
                </a:r>
                <a:r>
                  <a:rPr lang="cs-CZ" sz="2000" dirty="0" err="1">
                    <a:sym typeface="Wingdings" panose="05000000000000000000" pitchFamily="2" charset="2"/>
                  </a:rPr>
                  <a:t>we</a:t>
                </a:r>
                <a:r>
                  <a:rPr lang="cs-CZ" sz="2000" dirty="0">
                    <a:sym typeface="Wingdings" panose="05000000000000000000" pitchFamily="2" charset="2"/>
                  </a:rPr>
                  <a:t> </a:t>
                </a:r>
                <a:r>
                  <a:rPr lang="cs-CZ" sz="2000" dirty="0" err="1">
                    <a:sym typeface="Wingdings" panose="05000000000000000000" pitchFamily="2" charset="2"/>
                  </a:rPr>
                  <a:t>can</a:t>
                </a:r>
                <a:r>
                  <a:rPr lang="cs-CZ" sz="2000" dirty="0">
                    <a:sym typeface="Wingdings" panose="05000000000000000000" pitchFamily="2" charset="2"/>
                  </a:rPr>
                  <a:t> </a:t>
                </a:r>
                <a:r>
                  <a:rPr lang="cs-CZ" sz="2000" dirty="0" err="1">
                    <a:sym typeface="Wingdings" panose="05000000000000000000" pitchFamily="2" charset="2"/>
                  </a:rPr>
                  <a:t>writ</a:t>
                </a:r>
                <a:r>
                  <a:rPr lang="cs-CZ" sz="2000" dirty="0">
                    <a:sym typeface="Wingdings" panose="05000000000000000000" pitchFamily="2" charset="2"/>
                  </a:rPr>
                  <a:t>e </a:t>
                </a:r>
                <a14:m>
                  <m:oMath xmlns:m="http://schemas.openxmlformats.org/officeDocument/2006/math">
                    <m:r>
                      <m:rPr>
                        <m:sty m:val="p"/>
                      </m:rPr>
                      <a:rPr lang="cs-CZ" sz="2000" b="0" i="0" dirty="0" smtClean="0">
                        <a:latin typeface="Cambria Math" panose="02040503050406030204" pitchFamily="18" charset="0"/>
                        <a:ea typeface="Cambria Math" panose="02040503050406030204" pitchFamily="18" charset="0"/>
                        <a:sym typeface="Wingdings" panose="05000000000000000000" pitchFamily="2" charset="2"/>
                      </a:rPr>
                      <m:t>p</m:t>
                    </m:r>
                    <m:r>
                      <a:rPr lang="cs-CZ" sz="2000" b="0" i="0" dirty="0" smtClean="0">
                        <a:latin typeface="Cambria Math" panose="02040503050406030204" pitchFamily="18" charset="0"/>
                        <a:ea typeface="Cambria Math" panose="02040503050406030204" pitchFamily="18" charset="0"/>
                        <a:sym typeface="Wingdings" panose="05000000000000000000" pitchFamily="2" charset="2"/>
                      </a:rPr>
                      <m:t>(</m:t>
                    </m:r>
                    <m:r>
                      <m:rPr>
                        <m:sty m:val="p"/>
                      </m:rPr>
                      <a:rPr lang="cs-CZ" sz="2000" b="0" i="0" dirty="0" smtClean="0">
                        <a:latin typeface="Cambria Math" panose="02040503050406030204" pitchFamily="18" charset="0"/>
                        <a:ea typeface="Cambria Math" panose="02040503050406030204" pitchFamily="18" charset="0"/>
                        <a:sym typeface="Wingdings" panose="05000000000000000000" pitchFamily="2" charset="2"/>
                      </a:rPr>
                      <m:t>N</m:t>
                    </m:r>
                    <m:r>
                      <a:rPr lang="cs-CZ" sz="2000" b="0" i="0" dirty="0" smtClean="0">
                        <a:latin typeface="Cambria Math" panose="02040503050406030204" pitchFamily="18" charset="0"/>
                        <a:ea typeface="Cambria Math" panose="02040503050406030204" pitchFamily="18" charset="0"/>
                        <a:sym typeface="Wingdings" panose="05000000000000000000" pitchFamily="2" charset="2"/>
                      </a:rPr>
                      <m:t>)</m:t>
                    </m:r>
                    <m:r>
                      <a:rPr lang="cs-CZ" sz="2000" b="0" i="1" dirty="0" smtClean="0">
                        <a:latin typeface="Cambria Math" panose="02040503050406030204" pitchFamily="18" charset="0"/>
                        <a:ea typeface="Cambria Math" panose="02040503050406030204" pitchFamily="18" charset="0"/>
                        <a:sym typeface="Wingdings" panose="05000000000000000000" pitchFamily="2" charset="2"/>
                      </a:rPr>
                      <m:t>=</m:t>
                    </m:r>
                    <m:r>
                      <a:rPr lang="cs-CZ" sz="2000" b="0" i="1" dirty="0" smtClean="0">
                        <a:latin typeface="Cambria Math" panose="02040503050406030204" pitchFamily="18" charset="0"/>
                        <a:ea typeface="Cambria Math" panose="02040503050406030204" pitchFamily="18" charset="0"/>
                        <a:sym typeface="Wingdings" panose="05000000000000000000" pitchFamily="2" charset="2"/>
                      </a:rPr>
                      <m:t>𝑁</m:t>
                    </m:r>
                    <m:r>
                      <a:rPr lang="cs-CZ" sz="2000" i="1" dirty="0">
                        <a:latin typeface="Cambria Math" panose="02040503050406030204" pitchFamily="18" charset="0"/>
                        <a:ea typeface="Cambria Math" panose="02040503050406030204" pitchFamily="18" charset="0"/>
                        <a:sym typeface="Wingdings" panose="05000000000000000000" pitchFamily="2" charset="2"/>
                      </a:rPr>
                      <m:t>(1−</m:t>
                    </m:r>
                    <m:r>
                      <a:rPr lang="cs-CZ" sz="2000" b="0" i="1" dirty="0" smtClean="0">
                        <a:latin typeface="Cambria Math" panose="02040503050406030204" pitchFamily="18" charset="0"/>
                        <a:ea typeface="Cambria Math" panose="02040503050406030204" pitchFamily="18" charset="0"/>
                        <a:sym typeface="Wingdings" panose="05000000000000000000" pitchFamily="2" charset="2"/>
                      </a:rPr>
                      <m:t>𝑁</m:t>
                    </m:r>
                    <m:r>
                      <a:rPr lang="cs-CZ" sz="2000" i="1" dirty="0">
                        <a:latin typeface="Cambria Math" panose="02040503050406030204" pitchFamily="18" charset="0"/>
                        <a:ea typeface="Cambria Math" panose="02040503050406030204" pitchFamily="18" charset="0"/>
                        <a:sym typeface="Wingdings" panose="05000000000000000000" pitchFamily="2" charset="2"/>
                      </a:rPr>
                      <m:t>)</m:t>
                    </m:r>
                  </m:oMath>
                </a14:m>
                <a:endParaRPr lang="cs-CZ" sz="2000" dirty="0">
                  <a:sym typeface="Wingdings" panose="05000000000000000000" pitchFamily="2" charset="2"/>
                </a:endParaRPr>
              </a:p>
              <a:p>
                <a:r>
                  <a:rPr lang="cs-CZ" sz="2000" dirty="0" err="1">
                    <a:sym typeface="Wingdings" panose="05000000000000000000" pitchFamily="2" charset="2"/>
                  </a:rPr>
                  <a:t>Monopolist</a:t>
                </a:r>
                <a:r>
                  <a:rPr lang="cs-CZ" sz="2000" dirty="0">
                    <a:sym typeface="Wingdings" panose="05000000000000000000" pitchFamily="2" charset="2"/>
                  </a:rPr>
                  <a:t> </a:t>
                </a:r>
                <a:r>
                  <a:rPr lang="cs-CZ" sz="2000" dirty="0" err="1">
                    <a:sym typeface="Wingdings" panose="05000000000000000000" pitchFamily="2" charset="2"/>
                  </a:rPr>
                  <a:t>maximises</a:t>
                </a:r>
                <a:r>
                  <a:rPr lang="cs-CZ" sz="2000" dirty="0">
                    <a:sym typeface="Wingdings" panose="05000000000000000000" pitchFamily="2" charset="2"/>
                  </a:rPr>
                  <a:t> </a:t>
                </a:r>
                <a14:m>
                  <m:oMath xmlns:m="http://schemas.openxmlformats.org/officeDocument/2006/math">
                    <m:r>
                      <a:rPr lang="cs-CZ" sz="2000" i="1" smtClean="0">
                        <a:latin typeface="Cambria Math" panose="02040503050406030204" pitchFamily="18" charset="0"/>
                        <a:ea typeface="Cambria Math" panose="02040503050406030204" pitchFamily="18" charset="0"/>
                        <a:sym typeface="Wingdings" panose="05000000000000000000" pitchFamily="2" charset="2"/>
                      </a:rPr>
                      <m:t>𝜋</m:t>
                    </m:r>
                    <m:d>
                      <m:dPr>
                        <m:ctrlPr>
                          <a:rPr lang="cs-CZ" sz="2000" b="0" i="1" smtClean="0">
                            <a:latin typeface="Cambria Math" panose="02040503050406030204" pitchFamily="18" charset="0"/>
                            <a:ea typeface="Cambria Math" panose="02040503050406030204" pitchFamily="18" charset="0"/>
                            <a:sym typeface="Wingdings" panose="05000000000000000000" pitchFamily="2" charset="2"/>
                          </a:rPr>
                        </m:ctrlPr>
                      </m:dPr>
                      <m:e>
                        <m:r>
                          <a:rPr lang="cs-CZ" sz="2000" b="0" i="1" smtClean="0">
                            <a:latin typeface="Cambria Math" panose="02040503050406030204" pitchFamily="18" charset="0"/>
                            <a:ea typeface="Cambria Math" panose="02040503050406030204" pitchFamily="18" charset="0"/>
                            <a:sym typeface="Wingdings" panose="05000000000000000000" pitchFamily="2" charset="2"/>
                          </a:rPr>
                          <m:t>𝑁</m:t>
                        </m:r>
                      </m:e>
                    </m:d>
                    <m:r>
                      <a:rPr lang="cs-CZ" sz="2000" b="0" i="1" smtClean="0">
                        <a:latin typeface="Cambria Math" panose="02040503050406030204" pitchFamily="18" charset="0"/>
                        <a:ea typeface="Cambria Math" panose="02040503050406030204" pitchFamily="18" charset="0"/>
                        <a:sym typeface="Wingdings" panose="05000000000000000000" pitchFamily="2" charset="2"/>
                      </a:rPr>
                      <m:t>=</m:t>
                    </m:r>
                    <m:r>
                      <a:rPr lang="cs-CZ" sz="2000" b="0" i="1" smtClean="0">
                        <a:latin typeface="Cambria Math" panose="02040503050406030204" pitchFamily="18" charset="0"/>
                        <a:ea typeface="Cambria Math" panose="02040503050406030204" pitchFamily="18" charset="0"/>
                        <a:sym typeface="Wingdings" panose="05000000000000000000" pitchFamily="2" charset="2"/>
                      </a:rPr>
                      <m:t>𝑁𝑝</m:t>
                    </m:r>
                    <m:d>
                      <m:dPr>
                        <m:ctrlPr>
                          <a:rPr lang="cs-CZ" sz="2000" b="0" i="1" smtClean="0">
                            <a:latin typeface="Cambria Math" panose="02040503050406030204" pitchFamily="18" charset="0"/>
                            <a:ea typeface="Cambria Math" panose="02040503050406030204" pitchFamily="18" charset="0"/>
                            <a:sym typeface="Wingdings" panose="05000000000000000000" pitchFamily="2" charset="2"/>
                          </a:rPr>
                        </m:ctrlPr>
                      </m:dPr>
                      <m:e>
                        <m:r>
                          <a:rPr lang="cs-CZ" sz="2000" b="0" i="1" smtClean="0">
                            <a:latin typeface="Cambria Math" panose="02040503050406030204" pitchFamily="18" charset="0"/>
                            <a:ea typeface="Cambria Math" panose="02040503050406030204" pitchFamily="18" charset="0"/>
                            <a:sym typeface="Wingdings" panose="05000000000000000000" pitchFamily="2" charset="2"/>
                          </a:rPr>
                          <m:t>𝑁</m:t>
                        </m:r>
                      </m:e>
                    </m:d>
                    <m:r>
                      <a:rPr lang="cs-CZ" sz="2000" b="0" i="1" smtClean="0">
                        <a:latin typeface="Cambria Math" panose="02040503050406030204" pitchFamily="18" charset="0"/>
                        <a:ea typeface="Cambria Math" panose="02040503050406030204" pitchFamily="18" charset="0"/>
                        <a:sym typeface="Wingdings" panose="05000000000000000000" pitchFamily="2" charset="2"/>
                      </a:rPr>
                      <m:t>=</m:t>
                    </m:r>
                    <m:sSup>
                      <m:sSupPr>
                        <m:ctrlPr>
                          <a:rPr lang="cs-CZ" sz="2000" b="0" i="1" smtClean="0">
                            <a:latin typeface="Cambria Math" panose="02040503050406030204" pitchFamily="18" charset="0"/>
                            <a:ea typeface="Cambria Math" panose="02040503050406030204" pitchFamily="18" charset="0"/>
                            <a:sym typeface="Wingdings" panose="05000000000000000000" pitchFamily="2" charset="2"/>
                          </a:rPr>
                        </m:ctrlPr>
                      </m:sSupPr>
                      <m:e>
                        <m:r>
                          <a:rPr lang="cs-CZ" sz="2000" b="0" i="1" smtClean="0">
                            <a:latin typeface="Cambria Math" panose="02040503050406030204" pitchFamily="18" charset="0"/>
                            <a:ea typeface="Cambria Math" panose="02040503050406030204" pitchFamily="18" charset="0"/>
                            <a:sym typeface="Wingdings" panose="05000000000000000000" pitchFamily="2" charset="2"/>
                          </a:rPr>
                          <m:t>𝑁</m:t>
                        </m:r>
                      </m:e>
                      <m:sup>
                        <m:r>
                          <a:rPr lang="cs-CZ" sz="2000" b="0" i="1" smtClean="0">
                            <a:latin typeface="Cambria Math" panose="02040503050406030204" pitchFamily="18" charset="0"/>
                            <a:ea typeface="Cambria Math" panose="02040503050406030204" pitchFamily="18" charset="0"/>
                            <a:sym typeface="Wingdings" panose="05000000000000000000" pitchFamily="2" charset="2"/>
                          </a:rPr>
                          <m:t>2</m:t>
                        </m:r>
                      </m:sup>
                    </m:sSup>
                    <m:d>
                      <m:dPr>
                        <m:ctrlPr>
                          <a:rPr lang="cs-CZ" sz="2000" b="0" i="1" smtClean="0">
                            <a:latin typeface="Cambria Math" panose="02040503050406030204" pitchFamily="18" charset="0"/>
                            <a:ea typeface="Cambria Math" panose="02040503050406030204" pitchFamily="18" charset="0"/>
                            <a:sym typeface="Wingdings" panose="05000000000000000000" pitchFamily="2" charset="2"/>
                          </a:rPr>
                        </m:ctrlPr>
                      </m:dPr>
                      <m:e>
                        <m:r>
                          <a:rPr lang="cs-CZ" sz="2000" b="0" i="1" smtClean="0">
                            <a:latin typeface="Cambria Math" panose="02040503050406030204" pitchFamily="18" charset="0"/>
                            <a:ea typeface="Cambria Math" panose="02040503050406030204" pitchFamily="18" charset="0"/>
                            <a:sym typeface="Wingdings" panose="05000000000000000000" pitchFamily="2" charset="2"/>
                          </a:rPr>
                          <m:t>1−</m:t>
                        </m:r>
                        <m:r>
                          <a:rPr lang="cs-CZ" sz="2000" b="0" i="1" smtClean="0">
                            <a:latin typeface="Cambria Math" panose="02040503050406030204" pitchFamily="18" charset="0"/>
                            <a:ea typeface="Cambria Math" panose="02040503050406030204" pitchFamily="18" charset="0"/>
                            <a:sym typeface="Wingdings" panose="05000000000000000000" pitchFamily="2" charset="2"/>
                          </a:rPr>
                          <m:t>𝑁</m:t>
                        </m:r>
                      </m:e>
                    </m:d>
                  </m:oMath>
                </a14:m>
                <a:endParaRPr lang="cs-CZ" sz="2000" b="0" dirty="0">
                  <a:ea typeface="Cambria Math" panose="02040503050406030204" pitchFamily="18" charset="0"/>
                  <a:sym typeface="Wingdings" panose="05000000000000000000" pitchFamily="2" charset="2"/>
                </a:endParaRPr>
              </a:p>
              <a:p>
                <a:pPr lvl="1"/>
                <a:r>
                  <a:rPr lang="cs-CZ" sz="2000" dirty="0">
                    <a:sym typeface="Wingdings" panose="05000000000000000000" pitchFamily="2" charset="2"/>
                  </a:rPr>
                  <a:t>FOC: N</a:t>
                </a:r>
                <a14:m>
                  <m:oMath xmlns:m="http://schemas.openxmlformats.org/officeDocument/2006/math">
                    <m:d>
                      <m:dPr>
                        <m:ctrlPr>
                          <a:rPr lang="cs-CZ" sz="2000" b="0" i="1" smtClean="0">
                            <a:latin typeface="Cambria Math" panose="02040503050406030204" pitchFamily="18" charset="0"/>
                            <a:ea typeface="Cambria Math" panose="02040503050406030204" pitchFamily="18" charset="0"/>
                            <a:sym typeface="Wingdings" panose="05000000000000000000" pitchFamily="2" charset="2"/>
                          </a:rPr>
                        </m:ctrlPr>
                      </m:dPr>
                      <m:e>
                        <m:r>
                          <a:rPr lang="cs-CZ" sz="2000" b="0" i="1" smtClean="0">
                            <a:latin typeface="Cambria Math" panose="02040503050406030204" pitchFamily="18" charset="0"/>
                            <a:ea typeface="Cambria Math" panose="02040503050406030204" pitchFamily="18" charset="0"/>
                            <a:sym typeface="Wingdings" panose="05000000000000000000" pitchFamily="2" charset="2"/>
                          </a:rPr>
                          <m:t>2−3</m:t>
                        </m:r>
                        <m:r>
                          <a:rPr lang="cs-CZ" sz="2000" b="0" i="1" smtClean="0">
                            <a:latin typeface="Cambria Math" panose="02040503050406030204" pitchFamily="18" charset="0"/>
                            <a:ea typeface="Cambria Math" panose="02040503050406030204" pitchFamily="18" charset="0"/>
                            <a:sym typeface="Wingdings" panose="05000000000000000000" pitchFamily="2" charset="2"/>
                          </a:rPr>
                          <m:t>𝑁</m:t>
                        </m:r>
                      </m:e>
                    </m:d>
                    <m:r>
                      <a:rPr lang="cs-CZ" sz="2000" b="0" i="1" smtClean="0">
                        <a:latin typeface="Cambria Math" panose="02040503050406030204" pitchFamily="18" charset="0"/>
                        <a:ea typeface="Cambria Math" panose="02040503050406030204" pitchFamily="18" charset="0"/>
                        <a:sym typeface="Wingdings" panose="05000000000000000000" pitchFamily="2" charset="2"/>
                      </a:rPr>
                      <m:t>=0</m:t>
                    </m:r>
                  </m:oMath>
                </a14:m>
                <a:endParaRPr lang="cs-CZ" sz="2000" dirty="0">
                  <a:sym typeface="Wingdings" panose="05000000000000000000" pitchFamily="2" charset="2"/>
                </a:endParaRPr>
              </a:p>
              <a:p>
                <a:pPr lvl="1"/>
                <a14:m>
                  <m:oMath xmlns:m="http://schemas.openxmlformats.org/officeDocument/2006/math">
                    <m:r>
                      <m:rPr>
                        <m:sty m:val="p"/>
                      </m:rPr>
                      <a:rPr lang="cs-CZ" sz="2000">
                        <a:latin typeface="Cambria Math" panose="02040503050406030204" pitchFamily="18" charset="0"/>
                        <a:ea typeface="Cambria Math" panose="02040503050406030204" pitchFamily="18" charset="0"/>
                        <a:sym typeface="Wingdings" panose="05000000000000000000" pitchFamily="2" charset="2"/>
                      </a:rPr>
                      <m:t>N</m:t>
                    </m:r>
                    <m:r>
                      <a:rPr lang="cs-CZ" sz="2000" i="1">
                        <a:latin typeface="Cambria Math" panose="02040503050406030204" pitchFamily="18" charset="0"/>
                        <a:ea typeface="Cambria Math" panose="02040503050406030204" pitchFamily="18" charset="0"/>
                        <a:sym typeface="Wingdings" panose="05000000000000000000" pitchFamily="2" charset="2"/>
                      </a:rPr>
                      <m:t>=</m:t>
                    </m:r>
                    <m:f>
                      <m:fPr>
                        <m:ctrlPr>
                          <a:rPr lang="cs-CZ" sz="2000" b="0" i="1" smtClean="0">
                            <a:latin typeface="Cambria Math" panose="02040503050406030204" pitchFamily="18" charset="0"/>
                            <a:ea typeface="Cambria Math" panose="02040503050406030204" pitchFamily="18" charset="0"/>
                            <a:sym typeface="Wingdings" panose="05000000000000000000" pitchFamily="2" charset="2"/>
                          </a:rPr>
                        </m:ctrlPr>
                      </m:fPr>
                      <m:num>
                        <m:r>
                          <a:rPr lang="cs-CZ" sz="2000" b="0" i="1" smtClean="0">
                            <a:latin typeface="Cambria Math" panose="02040503050406030204" pitchFamily="18" charset="0"/>
                            <a:ea typeface="Cambria Math" panose="02040503050406030204" pitchFamily="18" charset="0"/>
                            <a:sym typeface="Wingdings" panose="05000000000000000000" pitchFamily="2" charset="2"/>
                          </a:rPr>
                          <m:t>2</m:t>
                        </m:r>
                      </m:num>
                      <m:den>
                        <m:r>
                          <a:rPr lang="cs-CZ" sz="2000" b="0" i="1" smtClean="0">
                            <a:latin typeface="Cambria Math" panose="02040503050406030204" pitchFamily="18" charset="0"/>
                            <a:ea typeface="Cambria Math" panose="02040503050406030204" pitchFamily="18" charset="0"/>
                            <a:sym typeface="Wingdings" panose="05000000000000000000" pitchFamily="2" charset="2"/>
                          </a:rPr>
                          <m:t>3</m:t>
                        </m:r>
                      </m:den>
                    </m:f>
                  </m:oMath>
                </a14:m>
                <a:endParaRPr lang="cs-CZ" sz="2000" b="0" dirty="0">
                  <a:ea typeface="Cambria Math" panose="02040503050406030204" pitchFamily="18" charset="0"/>
                  <a:sym typeface="Wingdings" panose="05000000000000000000" pitchFamily="2" charset="2"/>
                </a:endParaRPr>
              </a:p>
              <a:p>
                <a:pPr lvl="1"/>
                <a14:m>
                  <m:oMath xmlns:m="http://schemas.openxmlformats.org/officeDocument/2006/math">
                    <m:r>
                      <m:rPr>
                        <m:sty m:val="p"/>
                      </m:rPr>
                      <a:rPr lang="cs-CZ" sz="2000">
                        <a:latin typeface="Cambria Math" panose="02040503050406030204" pitchFamily="18" charset="0"/>
                        <a:ea typeface="Cambria Math" panose="02040503050406030204" pitchFamily="18" charset="0"/>
                        <a:sym typeface="Wingdings" panose="05000000000000000000" pitchFamily="2" charset="2"/>
                      </a:rPr>
                      <m:t>p</m:t>
                    </m:r>
                    <m:r>
                      <a:rPr lang="cs-CZ" sz="2000" i="1">
                        <a:latin typeface="Cambria Math" panose="02040503050406030204" pitchFamily="18" charset="0"/>
                        <a:ea typeface="Cambria Math" panose="02040503050406030204" pitchFamily="18" charset="0"/>
                        <a:sym typeface="Wingdings" panose="05000000000000000000" pitchFamily="2" charset="2"/>
                      </a:rPr>
                      <m:t>=</m:t>
                    </m:r>
                    <m:f>
                      <m:fPr>
                        <m:ctrlPr>
                          <a:rPr lang="cs-CZ" sz="2000" i="1">
                            <a:latin typeface="Cambria Math" panose="02040503050406030204" pitchFamily="18" charset="0"/>
                            <a:ea typeface="Cambria Math" panose="02040503050406030204" pitchFamily="18" charset="0"/>
                            <a:sym typeface="Wingdings" panose="05000000000000000000" pitchFamily="2" charset="2"/>
                          </a:rPr>
                        </m:ctrlPr>
                      </m:fPr>
                      <m:num>
                        <m:r>
                          <a:rPr lang="cs-CZ" sz="2000" i="1">
                            <a:latin typeface="Cambria Math" panose="02040503050406030204" pitchFamily="18" charset="0"/>
                            <a:ea typeface="Cambria Math" panose="02040503050406030204" pitchFamily="18" charset="0"/>
                            <a:sym typeface="Wingdings" panose="05000000000000000000" pitchFamily="2" charset="2"/>
                          </a:rPr>
                          <m:t>2</m:t>
                        </m:r>
                      </m:num>
                      <m:den>
                        <m:r>
                          <a:rPr lang="cs-CZ" sz="2000" b="0" i="1" smtClean="0">
                            <a:latin typeface="Cambria Math" panose="02040503050406030204" pitchFamily="18" charset="0"/>
                            <a:ea typeface="Cambria Math" panose="02040503050406030204" pitchFamily="18" charset="0"/>
                            <a:sym typeface="Wingdings" panose="05000000000000000000" pitchFamily="2" charset="2"/>
                          </a:rPr>
                          <m:t>9</m:t>
                        </m:r>
                      </m:den>
                    </m:f>
                    <m:r>
                      <a:rPr lang="cs-CZ" sz="2000" i="1">
                        <a:latin typeface="Cambria Math" panose="02040503050406030204" pitchFamily="18" charset="0"/>
                        <a:ea typeface="Cambria Math" panose="02040503050406030204" pitchFamily="18" charset="0"/>
                        <a:sym typeface="Wingdings" panose="05000000000000000000" pitchFamily="2" charset="2"/>
                      </a:rPr>
                      <m:t> </m:t>
                    </m:r>
                  </m:oMath>
                </a14:m>
                <a:endParaRPr lang="cs-CZ" sz="2000" dirty="0">
                  <a:sym typeface="Wingdings" panose="05000000000000000000" pitchFamily="2" charset="2"/>
                </a:endParaRPr>
              </a:p>
              <a:p>
                <a:pPr lvl="1"/>
                <a14:m>
                  <m:oMath xmlns:m="http://schemas.openxmlformats.org/officeDocument/2006/math">
                    <m:r>
                      <a:rPr lang="cs-CZ" sz="2000" i="1">
                        <a:latin typeface="Cambria Math" panose="02040503050406030204" pitchFamily="18" charset="0"/>
                        <a:ea typeface="Cambria Math" panose="02040503050406030204" pitchFamily="18" charset="0"/>
                        <a:sym typeface="Wingdings" panose="05000000000000000000" pitchFamily="2" charset="2"/>
                      </a:rPr>
                      <m:t>𝜋</m:t>
                    </m:r>
                    <m:r>
                      <a:rPr lang="cs-CZ" sz="2000" b="0" i="1" smtClean="0">
                        <a:latin typeface="Cambria Math" panose="02040503050406030204" pitchFamily="18" charset="0"/>
                        <a:ea typeface="Cambria Math" panose="02040503050406030204" pitchFamily="18" charset="0"/>
                        <a:sym typeface="Wingdings" panose="05000000000000000000" pitchFamily="2" charset="2"/>
                      </a:rPr>
                      <m:t>=</m:t>
                    </m:r>
                    <m:f>
                      <m:fPr>
                        <m:ctrlPr>
                          <a:rPr lang="cs-CZ" sz="2000" b="0" i="1" smtClean="0">
                            <a:latin typeface="Cambria Math" panose="02040503050406030204" pitchFamily="18" charset="0"/>
                            <a:ea typeface="Cambria Math" panose="02040503050406030204" pitchFamily="18" charset="0"/>
                            <a:sym typeface="Wingdings" panose="05000000000000000000" pitchFamily="2" charset="2"/>
                          </a:rPr>
                        </m:ctrlPr>
                      </m:fPr>
                      <m:num>
                        <m:r>
                          <a:rPr lang="cs-CZ" sz="2000" b="0" i="1" smtClean="0">
                            <a:latin typeface="Cambria Math" panose="02040503050406030204" pitchFamily="18" charset="0"/>
                            <a:ea typeface="Cambria Math" panose="02040503050406030204" pitchFamily="18" charset="0"/>
                            <a:sym typeface="Wingdings" panose="05000000000000000000" pitchFamily="2" charset="2"/>
                          </a:rPr>
                          <m:t>4</m:t>
                        </m:r>
                      </m:num>
                      <m:den>
                        <m:r>
                          <a:rPr lang="cs-CZ" sz="2000" b="0" i="1" smtClean="0">
                            <a:latin typeface="Cambria Math" panose="02040503050406030204" pitchFamily="18" charset="0"/>
                            <a:ea typeface="Cambria Math" panose="02040503050406030204" pitchFamily="18" charset="0"/>
                            <a:sym typeface="Wingdings" panose="05000000000000000000" pitchFamily="2" charset="2"/>
                          </a:rPr>
                          <m:t>27</m:t>
                        </m:r>
                      </m:den>
                    </m:f>
                    <m:r>
                      <a:rPr lang="cs-CZ" sz="2000" b="0" i="1" smtClean="0">
                        <a:latin typeface="Cambria Math" panose="02040503050406030204" pitchFamily="18" charset="0"/>
                        <a:ea typeface="Cambria Math" panose="02040503050406030204" pitchFamily="18" charset="0"/>
                        <a:sym typeface="Wingdings" panose="05000000000000000000" pitchFamily="2" charset="2"/>
                      </a:rPr>
                      <m:t>=</m:t>
                    </m:r>
                    <m:f>
                      <m:fPr>
                        <m:ctrlPr>
                          <a:rPr lang="cs-CZ" sz="2000" b="0" i="1" smtClean="0">
                            <a:latin typeface="Cambria Math" panose="02040503050406030204" pitchFamily="18" charset="0"/>
                            <a:ea typeface="Cambria Math" panose="02040503050406030204" pitchFamily="18" charset="0"/>
                            <a:sym typeface="Wingdings" panose="05000000000000000000" pitchFamily="2" charset="2"/>
                          </a:rPr>
                        </m:ctrlPr>
                      </m:fPr>
                      <m:num>
                        <m:r>
                          <a:rPr lang="cs-CZ" sz="2000" b="0" i="1" smtClean="0">
                            <a:latin typeface="Cambria Math" panose="02040503050406030204" pitchFamily="18" charset="0"/>
                            <a:ea typeface="Cambria Math" panose="02040503050406030204" pitchFamily="18" charset="0"/>
                            <a:sym typeface="Wingdings" panose="05000000000000000000" pitchFamily="2" charset="2"/>
                          </a:rPr>
                          <m:t>4</m:t>
                        </m:r>
                      </m:num>
                      <m:den>
                        <m:r>
                          <a:rPr lang="cs-CZ" sz="2000" b="0" i="1" smtClean="0">
                            <a:latin typeface="Cambria Math" panose="02040503050406030204" pitchFamily="18" charset="0"/>
                            <a:ea typeface="Cambria Math" panose="02040503050406030204" pitchFamily="18" charset="0"/>
                            <a:sym typeface="Wingdings" panose="05000000000000000000" pitchFamily="2" charset="2"/>
                          </a:rPr>
                          <m:t>27</m:t>
                        </m:r>
                      </m:den>
                    </m:f>
                  </m:oMath>
                </a14:m>
                <a:endParaRPr lang="cs-CZ" sz="2000" dirty="0">
                  <a:sym typeface="Wingdings" panose="05000000000000000000" pitchFamily="2" charset="2"/>
                </a:endParaRPr>
              </a:p>
              <a:p>
                <a:r>
                  <a:rPr lang="cs-CZ" sz="2000" dirty="0" err="1">
                    <a:sym typeface="Wingdings" panose="05000000000000000000" pitchFamily="2" charset="2"/>
                  </a:rPr>
                  <a:t>This</a:t>
                </a:r>
                <a:r>
                  <a:rPr lang="cs-CZ" sz="2000" dirty="0">
                    <a:sym typeface="Wingdings" panose="05000000000000000000" pitchFamily="2" charset="2"/>
                  </a:rPr>
                  <a:t> </a:t>
                </a:r>
                <a:r>
                  <a:rPr lang="cs-CZ" sz="2000" dirty="0" err="1">
                    <a:sym typeface="Wingdings" panose="05000000000000000000" pitchFamily="2" charset="2"/>
                  </a:rPr>
                  <a:t>is</a:t>
                </a:r>
                <a:r>
                  <a:rPr lang="cs-CZ" sz="2000" dirty="0">
                    <a:sym typeface="Wingdings" panose="05000000000000000000" pitchFamily="2" charset="2"/>
                  </a:rPr>
                  <a:t> standard </a:t>
                </a:r>
                <a:r>
                  <a:rPr lang="cs-CZ" sz="2000" dirty="0" err="1">
                    <a:sym typeface="Wingdings" panose="05000000000000000000" pitchFamily="2" charset="2"/>
                  </a:rPr>
                  <a:t>territory</a:t>
                </a:r>
                <a:r>
                  <a:rPr lang="cs-CZ" sz="2000" dirty="0">
                    <a:sym typeface="Wingdings" panose="05000000000000000000" pitchFamily="2" charset="2"/>
                  </a:rPr>
                  <a:t>: </a:t>
                </a:r>
                <a:r>
                  <a:rPr lang="cs-CZ" sz="2000" dirty="0" err="1">
                    <a:sym typeface="Wingdings" panose="05000000000000000000" pitchFamily="2" charset="2"/>
                  </a:rPr>
                  <a:t>once</a:t>
                </a:r>
                <a:r>
                  <a:rPr lang="cs-CZ" sz="2000" dirty="0">
                    <a:sym typeface="Wingdings" panose="05000000000000000000" pitchFamily="2" charset="2"/>
                  </a:rPr>
                  <a:t> </a:t>
                </a:r>
                <a:r>
                  <a:rPr lang="cs-CZ" sz="2000" dirty="0" err="1">
                    <a:sym typeface="Wingdings" panose="05000000000000000000" pitchFamily="2" charset="2"/>
                  </a:rPr>
                  <a:t>consumers</a:t>
                </a:r>
                <a:r>
                  <a:rPr lang="cs-CZ" sz="2000" dirty="0">
                    <a:sym typeface="Wingdings" panose="05000000000000000000" pitchFamily="2" charset="2"/>
                  </a:rPr>
                  <a:t> co-</a:t>
                </a:r>
                <a:r>
                  <a:rPr lang="cs-CZ" sz="2000" dirty="0" err="1">
                    <a:sym typeface="Wingdings" panose="05000000000000000000" pitchFamily="2" charset="2"/>
                  </a:rPr>
                  <a:t>ordinate</a:t>
                </a:r>
                <a:r>
                  <a:rPr lang="cs-CZ" sz="2000" dirty="0">
                    <a:sym typeface="Wingdings" panose="05000000000000000000" pitchFamily="2" charset="2"/>
                  </a:rPr>
                  <a:t> on a </a:t>
                </a:r>
                <a:r>
                  <a:rPr lang="cs-CZ" sz="2000" dirty="0" err="1">
                    <a:sym typeface="Wingdings" panose="05000000000000000000" pitchFamily="2" charset="2"/>
                  </a:rPr>
                  <a:t>high-demand</a:t>
                </a:r>
                <a:r>
                  <a:rPr lang="cs-CZ" sz="2000" dirty="0">
                    <a:sym typeface="Wingdings" panose="05000000000000000000" pitchFamily="2" charset="2"/>
                  </a:rPr>
                  <a:t> </a:t>
                </a:r>
                <a:r>
                  <a:rPr lang="cs-CZ" sz="2000" dirty="0" err="1">
                    <a:sym typeface="Wingdings" panose="05000000000000000000" pitchFamily="2" charset="2"/>
                  </a:rPr>
                  <a:t>equilibrium</a:t>
                </a:r>
                <a:r>
                  <a:rPr lang="cs-CZ" sz="2000" dirty="0">
                    <a:sym typeface="Wingdings" panose="05000000000000000000" pitchFamily="2" charset="2"/>
                  </a:rPr>
                  <a:t>, monopoly </a:t>
                </a:r>
                <a:r>
                  <a:rPr lang="cs-CZ" sz="2000" dirty="0" err="1">
                    <a:sym typeface="Wingdings" panose="05000000000000000000" pitchFamily="2" charset="2"/>
                  </a:rPr>
                  <a:t>trades</a:t>
                </a:r>
                <a:r>
                  <a:rPr lang="cs-CZ" sz="2000" dirty="0">
                    <a:sym typeface="Wingdings" panose="05000000000000000000" pitchFamily="2" charset="2"/>
                  </a:rPr>
                  <a:t> </a:t>
                </a:r>
                <a:r>
                  <a:rPr lang="cs-CZ" sz="2000" dirty="0" err="1">
                    <a:sym typeface="Wingdings" panose="05000000000000000000" pitchFamily="2" charset="2"/>
                  </a:rPr>
                  <a:t>off</a:t>
                </a:r>
                <a:r>
                  <a:rPr lang="cs-CZ" sz="2000" dirty="0">
                    <a:sym typeface="Wingdings" panose="05000000000000000000" pitchFamily="2" charset="2"/>
                  </a:rPr>
                  <a:t> </a:t>
                </a:r>
                <a:r>
                  <a:rPr lang="cs-CZ" sz="2000" dirty="0" err="1">
                    <a:sym typeface="Wingdings" panose="05000000000000000000" pitchFamily="2" charset="2"/>
                  </a:rPr>
                  <a:t>price</a:t>
                </a:r>
                <a:r>
                  <a:rPr lang="cs-CZ" sz="2000" dirty="0">
                    <a:sym typeface="Wingdings" panose="05000000000000000000" pitchFamily="2" charset="2"/>
                  </a:rPr>
                  <a:t> and </a:t>
                </a:r>
                <a:r>
                  <a:rPr lang="cs-CZ" sz="2000" dirty="0" err="1">
                    <a:sym typeface="Wingdings" panose="05000000000000000000" pitchFamily="2" charset="2"/>
                  </a:rPr>
                  <a:t>quantity</a:t>
                </a:r>
                <a:r>
                  <a:rPr lang="cs-CZ" sz="2000" dirty="0">
                    <a:sym typeface="Wingdings" panose="05000000000000000000" pitchFamily="2" charset="2"/>
                  </a:rPr>
                  <a:t> as </a:t>
                </a:r>
                <a:r>
                  <a:rPr lang="cs-CZ" sz="2000" dirty="0" err="1">
                    <a:sym typeface="Wingdings" panose="05000000000000000000" pitchFamily="2" charset="2"/>
                  </a:rPr>
                  <a:t>usual</a:t>
                </a:r>
                <a:endParaRPr lang="cs-CZ" sz="2000" dirty="0">
                  <a:sym typeface="Wingdings" panose="05000000000000000000" pitchFamily="2" charset="2"/>
                </a:endParaRPr>
              </a:p>
            </p:txBody>
          </p:sp>
        </mc:Choice>
        <mc:Fallback xmlns="">
          <p:sp>
            <p:nvSpPr>
              <p:cNvPr id="3" name="Content Placeholder 2">
                <a:extLst>
                  <a:ext uri="{FF2B5EF4-FFF2-40B4-BE49-F238E27FC236}">
                    <a16:creationId xmlns:a16="http://schemas.microsoft.com/office/drawing/2014/main" id="{49AF8558-D517-441C-B1E2-B36062CB8934}"/>
                  </a:ext>
                </a:extLst>
              </p:cNvPr>
              <p:cNvSpPr>
                <a:spLocks noGrp="1" noRot="1" noChangeAspect="1" noMove="1" noResize="1" noEditPoints="1" noAdjustHandles="1" noChangeArrowheads="1" noChangeShapeType="1" noTextEdit="1"/>
              </p:cNvSpPr>
              <p:nvPr>
                <p:ph idx="1"/>
              </p:nvPr>
            </p:nvSpPr>
            <p:spPr>
              <a:xfrm>
                <a:off x="845074" y="1474377"/>
                <a:ext cx="11186505" cy="5234808"/>
              </a:xfrm>
              <a:blipFill>
                <a:blip r:embed="rId3"/>
                <a:stretch>
                  <a:fillRect l="-599" t="-1281"/>
                </a:stretch>
              </a:blipFill>
            </p:spPr>
            <p:txBody>
              <a:bodyPr/>
              <a:lstStyle/>
              <a:p>
                <a:r>
                  <a:rPr lang="en-US">
                    <a:noFill/>
                  </a:rPr>
                  <a:t> </a:t>
                </a:r>
              </a:p>
            </p:txBody>
          </p:sp>
        </mc:Fallback>
      </mc:AlternateContent>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a:t>A model of network </a:t>
            </a:r>
            <a:r>
              <a:rPr lang="cs-CZ" dirty="0" err="1"/>
              <a:t>externalities</a:t>
            </a:r>
            <a:endParaRPr lang="cs-CZ" dirty="0"/>
          </a:p>
        </p:txBody>
      </p:sp>
    </p:spTree>
    <p:extLst>
      <p:ext uri="{BB962C8B-B14F-4D97-AF65-F5344CB8AC3E}">
        <p14:creationId xmlns:p14="http://schemas.microsoft.com/office/powerpoint/2010/main" val="10663484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199" y="1474377"/>
            <a:ext cx="11100956" cy="5234808"/>
          </a:xfrm>
        </p:spPr>
        <p:txBody>
          <a:bodyPr>
            <a:noAutofit/>
          </a:bodyPr>
          <a:lstStyle/>
          <a:p>
            <a:r>
              <a:rPr lang="cs-CZ" sz="2400" dirty="0" err="1"/>
              <a:t>Consumers</a:t>
            </a:r>
            <a:r>
              <a:rPr lang="cs-CZ" sz="2400" dirty="0"/>
              <a:t> </a:t>
            </a:r>
            <a:r>
              <a:rPr lang="cs-CZ" sz="2400" dirty="0" err="1"/>
              <a:t>differ</a:t>
            </a:r>
            <a:r>
              <a:rPr lang="cs-CZ" sz="2400" dirty="0"/>
              <a:t> in </a:t>
            </a:r>
            <a:r>
              <a:rPr lang="cs-CZ" sz="2400" dirty="0" err="1"/>
              <a:t>their</a:t>
            </a:r>
            <a:r>
              <a:rPr lang="cs-CZ" sz="2400" dirty="0"/>
              <a:t> </a:t>
            </a:r>
            <a:r>
              <a:rPr lang="cs-CZ" sz="2400" dirty="0" err="1"/>
              <a:t>valuation</a:t>
            </a:r>
            <a:r>
              <a:rPr lang="cs-CZ" sz="2400" dirty="0"/>
              <a:t> of network </a:t>
            </a:r>
            <a:r>
              <a:rPr lang="cs-CZ" sz="2400" dirty="0" err="1"/>
              <a:t>benefits</a:t>
            </a:r>
            <a:r>
              <a:rPr lang="cs-CZ" sz="2400" dirty="0"/>
              <a:t>:</a:t>
            </a:r>
          </a:p>
          <a:p>
            <a:pPr lvl="1"/>
            <a:r>
              <a:rPr lang="cs-CZ" dirty="0"/>
              <a:t>U(</a:t>
            </a:r>
            <a:r>
              <a:rPr lang="el-GR" dirty="0"/>
              <a:t>θ</a:t>
            </a:r>
            <a:r>
              <a:rPr lang="cs-CZ" dirty="0"/>
              <a:t>) = a + </a:t>
            </a:r>
            <a:r>
              <a:rPr lang="el-GR" dirty="0"/>
              <a:t>θ</a:t>
            </a:r>
            <a:r>
              <a:rPr lang="cs-CZ" dirty="0" err="1"/>
              <a:t>vN</a:t>
            </a:r>
            <a:r>
              <a:rPr lang="cs-CZ" baseline="30000" dirty="0" err="1"/>
              <a:t>e</a:t>
            </a:r>
            <a:endParaRPr lang="cs-CZ" dirty="0"/>
          </a:p>
          <a:p>
            <a:pPr lvl="1"/>
            <a:r>
              <a:rPr lang="cs-CZ" dirty="0"/>
              <a:t>a </a:t>
            </a:r>
            <a:r>
              <a:rPr lang="cs-CZ" dirty="0" err="1"/>
              <a:t>measures</a:t>
            </a:r>
            <a:r>
              <a:rPr lang="cs-CZ" dirty="0"/>
              <a:t> </a:t>
            </a:r>
            <a:r>
              <a:rPr lang="cs-CZ" dirty="0" err="1"/>
              <a:t>standalone</a:t>
            </a:r>
            <a:r>
              <a:rPr lang="cs-CZ" dirty="0"/>
              <a:t> benefit</a:t>
            </a:r>
          </a:p>
          <a:p>
            <a:pPr lvl="1"/>
            <a:r>
              <a:rPr lang="cs-CZ" dirty="0"/>
              <a:t>v </a:t>
            </a:r>
            <a:r>
              <a:rPr lang="cs-CZ" dirty="0" err="1"/>
              <a:t>measures</a:t>
            </a:r>
            <a:r>
              <a:rPr lang="cs-CZ" dirty="0"/>
              <a:t> network benefit</a:t>
            </a:r>
          </a:p>
          <a:p>
            <a:pPr lvl="1"/>
            <a:r>
              <a:rPr lang="cs-CZ" dirty="0"/>
              <a:t>N</a:t>
            </a:r>
            <a:r>
              <a:rPr lang="cs-CZ" baseline="30000" dirty="0"/>
              <a:t>e</a:t>
            </a:r>
            <a:r>
              <a:rPr lang="cs-CZ" dirty="0"/>
              <a:t> </a:t>
            </a:r>
            <a:r>
              <a:rPr lang="cs-CZ" dirty="0" err="1"/>
              <a:t>is</a:t>
            </a:r>
            <a:r>
              <a:rPr lang="cs-CZ" dirty="0"/>
              <a:t> the </a:t>
            </a:r>
            <a:r>
              <a:rPr lang="cs-CZ" dirty="0" err="1"/>
              <a:t>expected</a:t>
            </a:r>
            <a:r>
              <a:rPr lang="cs-CZ" dirty="0"/>
              <a:t> </a:t>
            </a:r>
            <a:r>
              <a:rPr lang="cs-CZ" dirty="0" err="1"/>
              <a:t>number</a:t>
            </a:r>
            <a:r>
              <a:rPr lang="cs-CZ" dirty="0"/>
              <a:t> of </a:t>
            </a:r>
            <a:r>
              <a:rPr lang="cs-CZ" dirty="0" err="1"/>
              <a:t>users</a:t>
            </a:r>
            <a:endParaRPr lang="cs-CZ" dirty="0"/>
          </a:p>
          <a:p>
            <a:pPr lvl="1"/>
            <a:r>
              <a:rPr lang="el-GR" dirty="0"/>
              <a:t>θ</a:t>
            </a:r>
            <a:r>
              <a:rPr lang="cs-CZ" dirty="0"/>
              <a:t> </a:t>
            </a:r>
            <a:r>
              <a:rPr lang="cs-CZ" dirty="0" err="1"/>
              <a:t>uniformly</a:t>
            </a:r>
            <a:r>
              <a:rPr lang="cs-CZ" dirty="0"/>
              <a:t> di  </a:t>
            </a:r>
            <a:r>
              <a:rPr lang="cs-CZ" dirty="0" err="1"/>
              <a:t>stributed</a:t>
            </a:r>
            <a:r>
              <a:rPr lang="cs-CZ" dirty="0"/>
              <a:t> on the unit interval</a:t>
            </a:r>
          </a:p>
          <a:p>
            <a:pPr marL="457200" indent="-457200">
              <a:buFont typeface="+mj-lt"/>
              <a:buAutoNum type="arabicPeriod"/>
            </a:pPr>
            <a:r>
              <a:rPr lang="cs-CZ" sz="2400" dirty="0" err="1"/>
              <a:t>Identify</a:t>
            </a:r>
            <a:r>
              <a:rPr lang="cs-CZ" sz="2400" dirty="0"/>
              <a:t> the </a:t>
            </a:r>
            <a:r>
              <a:rPr lang="cs-CZ" sz="2400" dirty="0" err="1"/>
              <a:t>indif</a:t>
            </a:r>
            <a:r>
              <a:rPr lang="en-US" sz="2400" dirty="0" err="1"/>
              <a:t>ferent</a:t>
            </a:r>
            <a:r>
              <a:rPr lang="en-US" sz="2400" dirty="0"/>
              <a:t> consumer for a given price p and network size N</a:t>
            </a:r>
            <a:r>
              <a:rPr lang="en-US" sz="2400" baseline="30000" dirty="0"/>
              <a:t>e</a:t>
            </a:r>
            <a:endParaRPr lang="en-US" sz="2400" dirty="0"/>
          </a:p>
          <a:p>
            <a:pPr marL="457200" indent="-457200">
              <a:buFont typeface="+mj-lt"/>
              <a:buAutoNum type="arabicPeriod"/>
            </a:pPr>
            <a:r>
              <a:rPr lang="en-US" sz="2400" dirty="0"/>
              <a:t>Express the willingness to pay for Nth unit of the good when N</a:t>
            </a:r>
            <a:r>
              <a:rPr lang="en-US" sz="2400" baseline="30000" dirty="0"/>
              <a:t>e</a:t>
            </a:r>
            <a:r>
              <a:rPr lang="en-US" sz="2400" dirty="0"/>
              <a:t> units are expected to be sold.</a:t>
            </a:r>
            <a:r>
              <a:rPr lang="cs-CZ" sz="2400" dirty="0"/>
              <a:t> </a:t>
            </a:r>
            <a:r>
              <a:rPr lang="en-US" sz="2400" dirty="0"/>
              <a:t>Check the “law of demand” conflicts with the “market expansion effect”</a:t>
            </a:r>
          </a:p>
          <a:p>
            <a:pPr marL="457200" indent="-457200">
              <a:buFont typeface="+mj-lt"/>
              <a:buAutoNum type="arabicPeriod"/>
            </a:pPr>
            <a:r>
              <a:rPr lang="en-US" sz="2400" dirty="0"/>
              <a:t>Express the fulfilled expectations demand curve and draw it</a:t>
            </a:r>
            <a:r>
              <a:rPr lang="cs-CZ" sz="2400" dirty="0"/>
              <a:t> </a:t>
            </a:r>
            <a:r>
              <a:rPr lang="cs-CZ" sz="2400" dirty="0" err="1"/>
              <a:t>for</a:t>
            </a:r>
            <a:r>
              <a:rPr lang="cs-CZ" sz="2400" dirty="0"/>
              <a:t> </a:t>
            </a:r>
            <a:r>
              <a:rPr lang="cs-CZ" sz="2400" dirty="0" err="1"/>
              <a:t>the</a:t>
            </a:r>
            <a:r>
              <a:rPr lang="cs-CZ" sz="2400" dirty="0"/>
              <a:t> </a:t>
            </a:r>
            <a:r>
              <a:rPr lang="cs-CZ" sz="2400" dirty="0" err="1"/>
              <a:t>cases</a:t>
            </a:r>
            <a:r>
              <a:rPr lang="cs-CZ" sz="2400" dirty="0"/>
              <a:t> </a:t>
            </a:r>
            <a:r>
              <a:rPr lang="cs-CZ" sz="2400" dirty="0" err="1"/>
              <a:t>of</a:t>
            </a:r>
            <a:r>
              <a:rPr lang="cs-CZ" sz="2400" dirty="0"/>
              <a:t> </a:t>
            </a:r>
            <a:r>
              <a:rPr lang="cs-CZ" sz="2400" dirty="0" err="1"/>
              <a:t>strong</a:t>
            </a:r>
            <a:r>
              <a:rPr lang="cs-CZ" sz="2400" dirty="0"/>
              <a:t> network </a:t>
            </a:r>
            <a:r>
              <a:rPr lang="cs-CZ" sz="2400" dirty="0" err="1"/>
              <a:t>effects</a:t>
            </a:r>
            <a:r>
              <a:rPr lang="cs-CZ" sz="2400" dirty="0"/>
              <a:t> (v&gt;a) and </a:t>
            </a:r>
            <a:r>
              <a:rPr lang="cs-CZ" sz="2400" dirty="0" err="1"/>
              <a:t>weak</a:t>
            </a:r>
            <a:r>
              <a:rPr lang="cs-CZ" sz="2400" dirty="0"/>
              <a:t> network </a:t>
            </a:r>
            <a:r>
              <a:rPr lang="cs-CZ" sz="2400" dirty="0" err="1"/>
              <a:t>effects</a:t>
            </a:r>
            <a:r>
              <a:rPr lang="cs-CZ" sz="2400" dirty="0"/>
              <a:t> (v&lt;a)</a:t>
            </a:r>
            <a:r>
              <a:rPr lang="en-US" sz="2400" dirty="0"/>
              <a:t>.</a:t>
            </a:r>
            <a:r>
              <a:rPr lang="cs-CZ" sz="2400" dirty="0"/>
              <a:t> </a:t>
            </a:r>
          </a:p>
          <a:p>
            <a:pPr marL="457200" indent="-457200">
              <a:buFont typeface="+mj-lt"/>
              <a:buAutoNum type="arabicPeriod"/>
            </a:pPr>
            <a:r>
              <a:rPr lang="cs-CZ" sz="2400" dirty="0" err="1"/>
              <a:t>What</a:t>
            </a:r>
            <a:r>
              <a:rPr lang="cs-CZ" sz="2400" dirty="0"/>
              <a:t> </a:t>
            </a:r>
            <a:r>
              <a:rPr lang="cs-CZ" sz="2400" dirty="0" err="1"/>
              <a:t>equilibria</a:t>
            </a:r>
            <a:r>
              <a:rPr lang="cs-CZ" sz="2400" dirty="0"/>
              <a:t> are </a:t>
            </a:r>
            <a:r>
              <a:rPr lang="cs-CZ" sz="2400" dirty="0" err="1"/>
              <a:t>there</a:t>
            </a:r>
            <a:r>
              <a:rPr lang="cs-CZ" sz="2400" dirty="0"/>
              <a:t> in </a:t>
            </a:r>
            <a:r>
              <a:rPr lang="cs-CZ" sz="2400" dirty="0" err="1"/>
              <a:t>each</a:t>
            </a:r>
            <a:r>
              <a:rPr lang="cs-CZ" sz="2400" dirty="0"/>
              <a:t> case? </a:t>
            </a:r>
            <a:r>
              <a:rPr lang="cs-CZ" sz="2400" dirty="0" err="1"/>
              <a:t>Which</a:t>
            </a:r>
            <a:r>
              <a:rPr lang="cs-CZ" sz="2400" dirty="0"/>
              <a:t> </a:t>
            </a:r>
            <a:r>
              <a:rPr lang="cs-CZ" sz="2400" dirty="0" err="1"/>
              <a:t>equilibria</a:t>
            </a:r>
            <a:r>
              <a:rPr lang="cs-CZ" sz="2400" dirty="0"/>
              <a:t> are </a:t>
            </a:r>
            <a:r>
              <a:rPr lang="cs-CZ" sz="2400" dirty="0" err="1"/>
              <a:t>stable</a:t>
            </a:r>
            <a:r>
              <a:rPr lang="cs-CZ" sz="2400" dirty="0"/>
              <a:t>?</a:t>
            </a:r>
            <a:endParaRPr lang="cs-CZ" sz="1800" dirty="0"/>
          </a:p>
        </p:txBody>
      </p:sp>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1353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sz="4000" dirty="0" err="1"/>
              <a:t>Exercise</a:t>
            </a:r>
            <a:r>
              <a:rPr lang="cs-CZ" sz="4000" dirty="0"/>
              <a:t> 1: Network </a:t>
            </a:r>
            <a:r>
              <a:rPr lang="cs-CZ" sz="4000" dirty="0" err="1"/>
              <a:t>effects</a:t>
            </a:r>
            <a:r>
              <a:rPr lang="cs-CZ" sz="4000" dirty="0"/>
              <a:t> and </a:t>
            </a:r>
            <a:r>
              <a:rPr lang="cs-CZ" sz="4000" dirty="0" err="1"/>
              <a:t>fulfilled</a:t>
            </a:r>
            <a:r>
              <a:rPr lang="cs-CZ" sz="4000" dirty="0"/>
              <a:t> </a:t>
            </a:r>
            <a:r>
              <a:rPr lang="cs-CZ" sz="4000" dirty="0" err="1"/>
              <a:t>expectations</a:t>
            </a:r>
            <a:endParaRPr lang="cs-CZ" sz="4000" dirty="0"/>
          </a:p>
        </p:txBody>
      </p:sp>
    </p:spTree>
    <p:extLst>
      <p:ext uri="{BB962C8B-B14F-4D97-AF65-F5344CB8AC3E}">
        <p14:creationId xmlns:p14="http://schemas.microsoft.com/office/powerpoint/2010/main" val="4386048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199" y="1474377"/>
            <a:ext cx="11100956" cy="5234808"/>
          </a:xfrm>
        </p:spPr>
        <p:txBody>
          <a:bodyPr>
            <a:noAutofit/>
          </a:bodyPr>
          <a:lstStyle/>
          <a:p>
            <a:r>
              <a:rPr lang="cs-CZ" sz="2400" dirty="0" err="1"/>
              <a:t>Consumers</a:t>
            </a:r>
            <a:r>
              <a:rPr lang="cs-CZ" sz="2400" dirty="0"/>
              <a:t> </a:t>
            </a:r>
            <a:r>
              <a:rPr lang="cs-CZ" sz="2400" dirty="0" err="1"/>
              <a:t>differ</a:t>
            </a:r>
            <a:r>
              <a:rPr lang="cs-CZ" sz="2400" dirty="0"/>
              <a:t> in </a:t>
            </a:r>
            <a:r>
              <a:rPr lang="cs-CZ" sz="2400" dirty="0" err="1"/>
              <a:t>their</a:t>
            </a:r>
            <a:r>
              <a:rPr lang="cs-CZ" sz="2400" dirty="0"/>
              <a:t> </a:t>
            </a:r>
            <a:r>
              <a:rPr lang="cs-CZ" sz="2400" dirty="0" err="1"/>
              <a:t>valuation</a:t>
            </a:r>
            <a:r>
              <a:rPr lang="cs-CZ" sz="2400" dirty="0"/>
              <a:t> of network </a:t>
            </a:r>
            <a:r>
              <a:rPr lang="cs-CZ" sz="2400" dirty="0" err="1"/>
              <a:t>benefits</a:t>
            </a:r>
            <a:r>
              <a:rPr lang="cs-CZ" sz="2400" dirty="0"/>
              <a:t>:</a:t>
            </a:r>
          </a:p>
          <a:p>
            <a:pPr lvl="1"/>
            <a:r>
              <a:rPr lang="cs-CZ" dirty="0"/>
              <a:t>U(</a:t>
            </a:r>
            <a:r>
              <a:rPr lang="el-GR" dirty="0"/>
              <a:t>θ</a:t>
            </a:r>
            <a:r>
              <a:rPr lang="cs-CZ" dirty="0"/>
              <a:t>) = </a:t>
            </a:r>
            <a:r>
              <a:rPr lang="el-GR" dirty="0"/>
              <a:t>θ</a:t>
            </a:r>
            <a:r>
              <a:rPr lang="cs-CZ" dirty="0"/>
              <a:t>(a + </a:t>
            </a:r>
            <a:r>
              <a:rPr lang="cs-CZ" dirty="0" err="1"/>
              <a:t>vN</a:t>
            </a:r>
            <a:r>
              <a:rPr lang="cs-CZ" baseline="30000" dirty="0" err="1"/>
              <a:t>e</a:t>
            </a:r>
            <a:r>
              <a:rPr lang="cs-CZ" dirty="0"/>
              <a:t>)</a:t>
            </a:r>
          </a:p>
          <a:p>
            <a:pPr lvl="1"/>
            <a:r>
              <a:rPr lang="cs-CZ" dirty="0"/>
              <a:t>a </a:t>
            </a:r>
            <a:r>
              <a:rPr lang="cs-CZ" dirty="0" err="1"/>
              <a:t>measures</a:t>
            </a:r>
            <a:r>
              <a:rPr lang="cs-CZ" dirty="0"/>
              <a:t> </a:t>
            </a:r>
            <a:r>
              <a:rPr lang="cs-CZ" dirty="0" err="1"/>
              <a:t>standalone</a:t>
            </a:r>
            <a:r>
              <a:rPr lang="cs-CZ" dirty="0"/>
              <a:t> benefit</a:t>
            </a:r>
          </a:p>
          <a:p>
            <a:pPr lvl="1"/>
            <a:r>
              <a:rPr lang="cs-CZ" dirty="0"/>
              <a:t>v </a:t>
            </a:r>
            <a:r>
              <a:rPr lang="cs-CZ" dirty="0" err="1"/>
              <a:t>measures</a:t>
            </a:r>
            <a:r>
              <a:rPr lang="cs-CZ" dirty="0"/>
              <a:t> network benefit</a:t>
            </a:r>
          </a:p>
          <a:p>
            <a:pPr lvl="1"/>
            <a:r>
              <a:rPr lang="cs-CZ" dirty="0"/>
              <a:t>N</a:t>
            </a:r>
            <a:r>
              <a:rPr lang="cs-CZ" baseline="30000" dirty="0"/>
              <a:t>e</a:t>
            </a:r>
            <a:r>
              <a:rPr lang="cs-CZ" dirty="0"/>
              <a:t> </a:t>
            </a:r>
            <a:r>
              <a:rPr lang="cs-CZ" dirty="0" err="1"/>
              <a:t>is</a:t>
            </a:r>
            <a:r>
              <a:rPr lang="cs-CZ" dirty="0"/>
              <a:t> the </a:t>
            </a:r>
            <a:r>
              <a:rPr lang="cs-CZ" dirty="0" err="1"/>
              <a:t>expected</a:t>
            </a:r>
            <a:r>
              <a:rPr lang="cs-CZ" dirty="0"/>
              <a:t> </a:t>
            </a:r>
            <a:r>
              <a:rPr lang="cs-CZ" dirty="0" err="1"/>
              <a:t>number</a:t>
            </a:r>
            <a:r>
              <a:rPr lang="cs-CZ" dirty="0"/>
              <a:t> of </a:t>
            </a:r>
            <a:r>
              <a:rPr lang="cs-CZ" dirty="0" err="1"/>
              <a:t>users</a:t>
            </a:r>
            <a:endParaRPr lang="cs-CZ" dirty="0"/>
          </a:p>
          <a:p>
            <a:pPr lvl="1"/>
            <a:r>
              <a:rPr lang="el-GR" dirty="0"/>
              <a:t>θ</a:t>
            </a:r>
            <a:r>
              <a:rPr lang="cs-CZ" dirty="0"/>
              <a:t> </a:t>
            </a:r>
            <a:r>
              <a:rPr lang="cs-CZ" dirty="0" err="1"/>
              <a:t>uniformly</a:t>
            </a:r>
            <a:r>
              <a:rPr lang="cs-CZ" dirty="0"/>
              <a:t> di  </a:t>
            </a:r>
            <a:r>
              <a:rPr lang="cs-CZ" dirty="0" err="1"/>
              <a:t>stributed</a:t>
            </a:r>
            <a:r>
              <a:rPr lang="cs-CZ" dirty="0"/>
              <a:t> on the unit interval</a:t>
            </a:r>
          </a:p>
          <a:p>
            <a:pPr marL="457200" indent="-457200">
              <a:buFont typeface="+mj-lt"/>
              <a:buAutoNum type="arabicPeriod"/>
            </a:pPr>
            <a:r>
              <a:rPr lang="cs-CZ" sz="2400" dirty="0" err="1"/>
              <a:t>Identify</a:t>
            </a:r>
            <a:r>
              <a:rPr lang="cs-CZ" sz="2400" dirty="0"/>
              <a:t> the </a:t>
            </a:r>
            <a:r>
              <a:rPr lang="cs-CZ" sz="2400" dirty="0" err="1"/>
              <a:t>indif</a:t>
            </a:r>
            <a:r>
              <a:rPr lang="en-US" sz="2400" dirty="0" err="1"/>
              <a:t>ferent</a:t>
            </a:r>
            <a:r>
              <a:rPr lang="en-US" sz="2400" dirty="0"/>
              <a:t> consumer for a given price p and network size N</a:t>
            </a:r>
            <a:r>
              <a:rPr lang="en-US" sz="2400" baseline="30000" dirty="0"/>
              <a:t>e</a:t>
            </a:r>
            <a:endParaRPr lang="en-US" sz="2400" dirty="0"/>
          </a:p>
          <a:p>
            <a:pPr marL="457200" indent="-457200">
              <a:buFont typeface="+mj-lt"/>
              <a:buAutoNum type="arabicPeriod"/>
            </a:pPr>
            <a:r>
              <a:rPr lang="en-US" sz="2400" dirty="0"/>
              <a:t>Express the willingness to pay for Nth unit of the good when N</a:t>
            </a:r>
            <a:r>
              <a:rPr lang="en-US" sz="2400" baseline="30000" dirty="0"/>
              <a:t>e</a:t>
            </a:r>
            <a:r>
              <a:rPr lang="en-US" sz="2400" dirty="0"/>
              <a:t> units are expected to be sold.</a:t>
            </a:r>
            <a:r>
              <a:rPr lang="cs-CZ" sz="2400" dirty="0"/>
              <a:t> </a:t>
            </a:r>
            <a:r>
              <a:rPr lang="en-US" sz="2400" dirty="0"/>
              <a:t>Check the “law of demand” conflicts with the “market expansion effect”</a:t>
            </a:r>
          </a:p>
          <a:p>
            <a:pPr marL="457200" indent="-457200">
              <a:buFont typeface="+mj-lt"/>
              <a:buAutoNum type="arabicPeriod"/>
            </a:pPr>
            <a:r>
              <a:rPr lang="en-US" sz="2400" dirty="0"/>
              <a:t>Express the fulfilled expectations demand curve and draw it</a:t>
            </a:r>
            <a:r>
              <a:rPr lang="cs-CZ" sz="2400" dirty="0"/>
              <a:t> </a:t>
            </a:r>
            <a:r>
              <a:rPr lang="cs-CZ" sz="2400" dirty="0" err="1"/>
              <a:t>for</a:t>
            </a:r>
            <a:r>
              <a:rPr lang="cs-CZ" sz="2400" dirty="0"/>
              <a:t> </a:t>
            </a:r>
            <a:r>
              <a:rPr lang="cs-CZ" sz="2400" dirty="0" err="1"/>
              <a:t>the</a:t>
            </a:r>
            <a:r>
              <a:rPr lang="cs-CZ" sz="2400" dirty="0"/>
              <a:t> </a:t>
            </a:r>
            <a:r>
              <a:rPr lang="cs-CZ" sz="2400" dirty="0" err="1"/>
              <a:t>cases</a:t>
            </a:r>
            <a:r>
              <a:rPr lang="cs-CZ" sz="2400" dirty="0"/>
              <a:t> </a:t>
            </a:r>
            <a:r>
              <a:rPr lang="cs-CZ" sz="2400" dirty="0" err="1"/>
              <a:t>of</a:t>
            </a:r>
            <a:r>
              <a:rPr lang="cs-CZ" sz="2400" dirty="0"/>
              <a:t> </a:t>
            </a:r>
            <a:r>
              <a:rPr lang="cs-CZ" sz="2400" dirty="0" err="1"/>
              <a:t>strong</a:t>
            </a:r>
            <a:r>
              <a:rPr lang="cs-CZ" sz="2400" dirty="0"/>
              <a:t> network </a:t>
            </a:r>
            <a:r>
              <a:rPr lang="cs-CZ" sz="2400" dirty="0" err="1"/>
              <a:t>effects</a:t>
            </a:r>
            <a:r>
              <a:rPr lang="cs-CZ" sz="2400" dirty="0"/>
              <a:t> (v&gt;a) and </a:t>
            </a:r>
            <a:r>
              <a:rPr lang="cs-CZ" sz="2400" dirty="0" err="1"/>
              <a:t>weak</a:t>
            </a:r>
            <a:r>
              <a:rPr lang="cs-CZ" sz="2400" dirty="0"/>
              <a:t> network </a:t>
            </a:r>
            <a:r>
              <a:rPr lang="cs-CZ" sz="2400" dirty="0" err="1"/>
              <a:t>effects</a:t>
            </a:r>
            <a:r>
              <a:rPr lang="cs-CZ" sz="2400" dirty="0"/>
              <a:t> (v&lt;a)</a:t>
            </a:r>
            <a:r>
              <a:rPr lang="en-US" sz="2400" dirty="0"/>
              <a:t>.</a:t>
            </a:r>
            <a:r>
              <a:rPr lang="cs-CZ" sz="2400" dirty="0"/>
              <a:t> </a:t>
            </a:r>
          </a:p>
          <a:p>
            <a:pPr marL="457200" indent="-457200">
              <a:buFont typeface="+mj-lt"/>
              <a:buAutoNum type="arabicPeriod"/>
            </a:pPr>
            <a:r>
              <a:rPr lang="cs-CZ" sz="2400" dirty="0" err="1"/>
              <a:t>What</a:t>
            </a:r>
            <a:r>
              <a:rPr lang="cs-CZ" sz="2400" dirty="0"/>
              <a:t> </a:t>
            </a:r>
            <a:r>
              <a:rPr lang="cs-CZ" sz="2400" dirty="0" err="1"/>
              <a:t>equilibria</a:t>
            </a:r>
            <a:r>
              <a:rPr lang="cs-CZ" sz="2400" dirty="0"/>
              <a:t> are </a:t>
            </a:r>
            <a:r>
              <a:rPr lang="cs-CZ" sz="2400" dirty="0" err="1"/>
              <a:t>there</a:t>
            </a:r>
            <a:r>
              <a:rPr lang="cs-CZ" sz="2400" dirty="0"/>
              <a:t> in </a:t>
            </a:r>
            <a:r>
              <a:rPr lang="cs-CZ" sz="2400" dirty="0" err="1"/>
              <a:t>each</a:t>
            </a:r>
            <a:r>
              <a:rPr lang="cs-CZ" sz="2400" dirty="0"/>
              <a:t> case? </a:t>
            </a:r>
            <a:r>
              <a:rPr lang="cs-CZ" sz="2400" dirty="0" err="1"/>
              <a:t>Which</a:t>
            </a:r>
            <a:r>
              <a:rPr lang="cs-CZ" sz="2400" dirty="0"/>
              <a:t> </a:t>
            </a:r>
            <a:r>
              <a:rPr lang="cs-CZ" sz="2400" dirty="0" err="1"/>
              <a:t>equilibria</a:t>
            </a:r>
            <a:r>
              <a:rPr lang="cs-CZ" sz="2400" dirty="0"/>
              <a:t> are </a:t>
            </a:r>
            <a:r>
              <a:rPr lang="cs-CZ" sz="2400" dirty="0" err="1"/>
              <a:t>stable</a:t>
            </a:r>
            <a:r>
              <a:rPr lang="cs-CZ" sz="2400" dirty="0"/>
              <a:t>?</a:t>
            </a:r>
            <a:endParaRPr lang="cs-CZ" sz="1800" dirty="0"/>
          </a:p>
        </p:txBody>
      </p:sp>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1353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sz="4000" dirty="0" err="1"/>
              <a:t>Exercise</a:t>
            </a:r>
            <a:r>
              <a:rPr lang="cs-CZ" sz="4000" dirty="0"/>
              <a:t> 2: Network </a:t>
            </a:r>
            <a:r>
              <a:rPr lang="cs-CZ" sz="4000" dirty="0" err="1"/>
              <a:t>effects</a:t>
            </a:r>
            <a:r>
              <a:rPr lang="cs-CZ" sz="4000" dirty="0"/>
              <a:t> and </a:t>
            </a:r>
            <a:r>
              <a:rPr lang="cs-CZ" sz="4000" dirty="0" err="1"/>
              <a:t>fulfilled</a:t>
            </a:r>
            <a:r>
              <a:rPr lang="cs-CZ" sz="4000" dirty="0"/>
              <a:t> </a:t>
            </a:r>
            <a:r>
              <a:rPr lang="cs-CZ" sz="4000" dirty="0" err="1"/>
              <a:t>expectations</a:t>
            </a:r>
            <a:endParaRPr lang="cs-CZ" sz="4000" dirty="0"/>
          </a:p>
        </p:txBody>
      </p:sp>
    </p:spTree>
    <p:extLst>
      <p:ext uri="{BB962C8B-B14F-4D97-AF65-F5344CB8AC3E}">
        <p14:creationId xmlns:p14="http://schemas.microsoft.com/office/powerpoint/2010/main" val="9126225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38199" y="1474377"/>
            <a:ext cx="11100956" cy="5234808"/>
          </a:xfrm>
        </p:spPr>
        <p:txBody>
          <a:bodyPr>
            <a:noAutofit/>
          </a:bodyPr>
          <a:lstStyle/>
          <a:p>
            <a:r>
              <a:rPr lang="cs-CZ" sz="2400" dirty="0" err="1"/>
              <a:t>Consumers</a:t>
            </a:r>
            <a:r>
              <a:rPr lang="cs-CZ" sz="2400" dirty="0"/>
              <a:t> </a:t>
            </a:r>
            <a:r>
              <a:rPr lang="cs-CZ" sz="2400" dirty="0" err="1"/>
              <a:t>differ</a:t>
            </a:r>
            <a:r>
              <a:rPr lang="cs-CZ" sz="2400" dirty="0"/>
              <a:t> in </a:t>
            </a:r>
            <a:r>
              <a:rPr lang="cs-CZ" sz="2400" dirty="0" err="1"/>
              <a:t>their</a:t>
            </a:r>
            <a:r>
              <a:rPr lang="cs-CZ" sz="2400" dirty="0"/>
              <a:t> </a:t>
            </a:r>
            <a:r>
              <a:rPr lang="cs-CZ" sz="2400" dirty="0" err="1"/>
              <a:t>valuation</a:t>
            </a:r>
            <a:r>
              <a:rPr lang="cs-CZ" sz="2400" dirty="0"/>
              <a:t> of </a:t>
            </a:r>
            <a:r>
              <a:rPr lang="cs-CZ" sz="2400" dirty="0" err="1"/>
              <a:t>standalone</a:t>
            </a:r>
            <a:r>
              <a:rPr lang="cs-CZ" sz="2400" dirty="0"/>
              <a:t> </a:t>
            </a:r>
            <a:r>
              <a:rPr lang="cs-CZ" sz="2400" dirty="0" err="1"/>
              <a:t>benefits</a:t>
            </a:r>
            <a:r>
              <a:rPr lang="cs-CZ" sz="2400" dirty="0"/>
              <a:t>:</a:t>
            </a:r>
          </a:p>
          <a:p>
            <a:pPr lvl="1"/>
            <a:r>
              <a:rPr lang="cs-CZ" dirty="0"/>
              <a:t>U(</a:t>
            </a:r>
            <a:r>
              <a:rPr lang="el-GR" dirty="0"/>
              <a:t>θ</a:t>
            </a:r>
            <a:r>
              <a:rPr lang="cs-CZ" dirty="0"/>
              <a:t>) = </a:t>
            </a:r>
            <a:r>
              <a:rPr lang="el-GR" dirty="0"/>
              <a:t>θ</a:t>
            </a:r>
            <a:r>
              <a:rPr lang="cs-CZ" dirty="0"/>
              <a:t>a + </a:t>
            </a:r>
            <a:r>
              <a:rPr lang="cs-CZ" dirty="0" err="1"/>
              <a:t>vN</a:t>
            </a:r>
            <a:r>
              <a:rPr lang="cs-CZ" baseline="30000" dirty="0" err="1"/>
              <a:t>e</a:t>
            </a:r>
            <a:endParaRPr lang="cs-CZ" dirty="0"/>
          </a:p>
          <a:p>
            <a:pPr lvl="1"/>
            <a:r>
              <a:rPr lang="cs-CZ" dirty="0"/>
              <a:t>a </a:t>
            </a:r>
            <a:r>
              <a:rPr lang="cs-CZ" dirty="0" err="1"/>
              <a:t>measures</a:t>
            </a:r>
            <a:r>
              <a:rPr lang="cs-CZ" dirty="0"/>
              <a:t> </a:t>
            </a:r>
            <a:r>
              <a:rPr lang="cs-CZ" dirty="0" err="1"/>
              <a:t>standalone</a:t>
            </a:r>
            <a:r>
              <a:rPr lang="cs-CZ" dirty="0"/>
              <a:t> benefit</a:t>
            </a:r>
          </a:p>
          <a:p>
            <a:pPr lvl="1"/>
            <a:r>
              <a:rPr lang="cs-CZ" dirty="0"/>
              <a:t>v </a:t>
            </a:r>
            <a:r>
              <a:rPr lang="cs-CZ" dirty="0" err="1"/>
              <a:t>measures</a:t>
            </a:r>
            <a:r>
              <a:rPr lang="cs-CZ" dirty="0"/>
              <a:t> network benefit</a:t>
            </a:r>
          </a:p>
          <a:p>
            <a:pPr lvl="1"/>
            <a:r>
              <a:rPr lang="cs-CZ" dirty="0"/>
              <a:t>N</a:t>
            </a:r>
            <a:r>
              <a:rPr lang="cs-CZ" baseline="30000" dirty="0"/>
              <a:t>e</a:t>
            </a:r>
            <a:r>
              <a:rPr lang="cs-CZ" dirty="0"/>
              <a:t> </a:t>
            </a:r>
            <a:r>
              <a:rPr lang="cs-CZ" dirty="0" err="1"/>
              <a:t>is</a:t>
            </a:r>
            <a:r>
              <a:rPr lang="cs-CZ" dirty="0"/>
              <a:t> the </a:t>
            </a:r>
            <a:r>
              <a:rPr lang="cs-CZ" dirty="0" err="1"/>
              <a:t>expected</a:t>
            </a:r>
            <a:r>
              <a:rPr lang="cs-CZ" dirty="0"/>
              <a:t> </a:t>
            </a:r>
            <a:r>
              <a:rPr lang="cs-CZ" dirty="0" err="1"/>
              <a:t>number</a:t>
            </a:r>
            <a:r>
              <a:rPr lang="cs-CZ" dirty="0"/>
              <a:t> of </a:t>
            </a:r>
            <a:r>
              <a:rPr lang="cs-CZ" dirty="0" err="1"/>
              <a:t>users</a:t>
            </a:r>
            <a:endParaRPr lang="cs-CZ" dirty="0"/>
          </a:p>
          <a:p>
            <a:pPr lvl="1"/>
            <a:r>
              <a:rPr lang="el-GR" dirty="0"/>
              <a:t>θ</a:t>
            </a:r>
            <a:r>
              <a:rPr lang="cs-CZ" dirty="0"/>
              <a:t> </a:t>
            </a:r>
            <a:r>
              <a:rPr lang="cs-CZ" dirty="0" err="1"/>
              <a:t>uniformly</a:t>
            </a:r>
            <a:r>
              <a:rPr lang="cs-CZ" dirty="0"/>
              <a:t> </a:t>
            </a:r>
            <a:r>
              <a:rPr lang="cs-CZ" dirty="0" err="1"/>
              <a:t>distributed</a:t>
            </a:r>
            <a:r>
              <a:rPr lang="cs-CZ" dirty="0"/>
              <a:t> on the unit interval</a:t>
            </a:r>
          </a:p>
          <a:p>
            <a:pPr marL="457200" indent="-457200">
              <a:buFont typeface="+mj-lt"/>
              <a:buAutoNum type="arabicPeriod"/>
            </a:pPr>
            <a:r>
              <a:rPr lang="cs-CZ" sz="2400"/>
              <a:t>Identify the indif</a:t>
            </a:r>
            <a:r>
              <a:rPr lang="en-US" sz="2400"/>
              <a:t>ferent consumer for a given price p and network size N</a:t>
            </a:r>
            <a:r>
              <a:rPr lang="en-US" sz="2400" baseline="30000"/>
              <a:t>e</a:t>
            </a:r>
            <a:endParaRPr lang="en-US" sz="2400"/>
          </a:p>
          <a:p>
            <a:pPr marL="457200" indent="-457200">
              <a:buFont typeface="+mj-lt"/>
              <a:buAutoNum type="arabicPeriod"/>
            </a:pPr>
            <a:r>
              <a:rPr lang="en-US" sz="2400"/>
              <a:t>Express the willingness to pay for Nth unit of the good when N</a:t>
            </a:r>
            <a:r>
              <a:rPr lang="en-US" sz="2400" baseline="30000"/>
              <a:t>e</a:t>
            </a:r>
            <a:r>
              <a:rPr lang="en-US" sz="2400"/>
              <a:t> units are expected to be sold.</a:t>
            </a:r>
            <a:r>
              <a:rPr lang="cs-CZ" sz="2400"/>
              <a:t> </a:t>
            </a:r>
            <a:r>
              <a:rPr lang="en-US" sz="2400"/>
              <a:t>Check the “law of demand” conflicts with the “market expansion effect”</a:t>
            </a:r>
          </a:p>
          <a:p>
            <a:pPr marL="457200" indent="-457200">
              <a:buFont typeface="+mj-lt"/>
              <a:buAutoNum type="arabicPeriod"/>
            </a:pPr>
            <a:r>
              <a:rPr lang="en-US" sz="2400"/>
              <a:t>Express the fulfilled expectations demand curve and draw it</a:t>
            </a:r>
            <a:r>
              <a:rPr lang="cs-CZ" sz="2400"/>
              <a:t> for the cases of strong network effects (v&gt;a) and weak network effects (v&lt;a)</a:t>
            </a:r>
            <a:r>
              <a:rPr lang="en-US" sz="2400"/>
              <a:t>.</a:t>
            </a:r>
            <a:r>
              <a:rPr lang="cs-CZ" sz="2400"/>
              <a:t> </a:t>
            </a:r>
          </a:p>
          <a:p>
            <a:pPr marL="457200" indent="-457200">
              <a:buFont typeface="+mj-lt"/>
              <a:buAutoNum type="arabicPeriod"/>
            </a:pPr>
            <a:r>
              <a:rPr lang="cs-CZ" sz="2400"/>
              <a:t>What equilibria are there in each case? Which equilibria are stable?</a:t>
            </a:r>
            <a:endParaRPr lang="cs-CZ" sz="1800" dirty="0"/>
          </a:p>
        </p:txBody>
      </p:sp>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13538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sz="4000" dirty="0" err="1"/>
              <a:t>Exercise</a:t>
            </a:r>
            <a:r>
              <a:rPr lang="cs-CZ" sz="4000" dirty="0"/>
              <a:t> 3: Network </a:t>
            </a:r>
            <a:r>
              <a:rPr lang="cs-CZ" sz="4000" dirty="0" err="1"/>
              <a:t>effects</a:t>
            </a:r>
            <a:r>
              <a:rPr lang="cs-CZ" sz="4000" dirty="0"/>
              <a:t> and </a:t>
            </a:r>
            <a:r>
              <a:rPr lang="cs-CZ" sz="4000" dirty="0" err="1"/>
              <a:t>fulfilled</a:t>
            </a:r>
            <a:r>
              <a:rPr lang="cs-CZ" sz="4000" dirty="0"/>
              <a:t> </a:t>
            </a:r>
            <a:r>
              <a:rPr lang="cs-CZ" sz="4000" dirty="0" err="1"/>
              <a:t>expectations</a:t>
            </a:r>
            <a:endParaRPr lang="cs-CZ" sz="4000" dirty="0"/>
          </a:p>
        </p:txBody>
      </p:sp>
    </p:spTree>
    <p:extLst>
      <p:ext uri="{BB962C8B-B14F-4D97-AF65-F5344CB8AC3E}">
        <p14:creationId xmlns:p14="http://schemas.microsoft.com/office/powerpoint/2010/main" val="40278014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2526112" y="2657681"/>
            <a:ext cx="9204138" cy="4051504"/>
          </a:xfrm>
        </p:spPr>
        <p:txBody>
          <a:bodyPr>
            <a:normAutofit/>
          </a:bodyPr>
          <a:lstStyle/>
          <a:p>
            <a:pPr marL="457200" indent="-457200">
              <a:buFont typeface="+mj-lt"/>
              <a:buAutoNum type="arabicPeriod"/>
            </a:pPr>
            <a:r>
              <a:rPr lang="cs-CZ" sz="2400" dirty="0">
                <a:sym typeface="Wingdings" panose="05000000000000000000" pitchFamily="2" charset="2"/>
              </a:rPr>
              <a:t>Direct vs. </a:t>
            </a:r>
            <a:r>
              <a:rPr lang="cs-CZ" sz="2400" dirty="0" err="1">
                <a:sym typeface="Wingdings" panose="05000000000000000000" pitchFamily="2" charset="2"/>
              </a:rPr>
              <a:t>indirect</a:t>
            </a:r>
            <a:r>
              <a:rPr lang="cs-CZ" sz="2400" dirty="0">
                <a:sym typeface="Wingdings" panose="05000000000000000000" pitchFamily="2" charset="2"/>
              </a:rPr>
              <a:t> network </a:t>
            </a:r>
            <a:r>
              <a:rPr lang="cs-CZ" sz="2400" dirty="0" err="1">
                <a:sym typeface="Wingdings" panose="05000000000000000000" pitchFamily="2" charset="2"/>
              </a:rPr>
              <a:t>effects</a:t>
            </a:r>
            <a:endParaRPr lang="cs-CZ" sz="2400" dirty="0">
              <a:sym typeface="Wingdings" panose="05000000000000000000" pitchFamily="2" charset="2"/>
            </a:endParaRPr>
          </a:p>
          <a:p>
            <a:pPr marL="457200" indent="-457200">
              <a:buFont typeface="+mj-lt"/>
              <a:buAutoNum type="arabicPeriod"/>
            </a:pPr>
            <a:r>
              <a:rPr lang="cs-CZ" sz="2400" dirty="0">
                <a:sym typeface="Wingdings" panose="05000000000000000000" pitchFamily="2" charset="2"/>
              </a:rPr>
              <a:t>A model of network </a:t>
            </a:r>
            <a:r>
              <a:rPr lang="cs-CZ" sz="2400" dirty="0" err="1">
                <a:sym typeface="Wingdings" panose="05000000000000000000" pitchFamily="2" charset="2"/>
              </a:rPr>
              <a:t>externalities</a:t>
            </a:r>
            <a:endParaRPr lang="cs-CZ" sz="2400" dirty="0">
              <a:sym typeface="Wingdings" panose="05000000000000000000" pitchFamily="2" charset="2"/>
            </a:endParaRPr>
          </a:p>
          <a:p>
            <a:pPr marL="457200" indent="-457200">
              <a:buFont typeface="+mj-lt"/>
              <a:buAutoNum type="arabicPeriod"/>
            </a:pPr>
            <a:r>
              <a:rPr lang="cs-CZ" sz="2400" b="1" dirty="0" err="1">
                <a:solidFill>
                  <a:schemeClr val="accent1"/>
                </a:solidFill>
                <a:sym typeface="Wingdings" panose="05000000000000000000" pitchFamily="2" charset="2"/>
              </a:rPr>
              <a:t>Critical</a:t>
            </a:r>
            <a:r>
              <a:rPr lang="cs-CZ" sz="2400" b="1" dirty="0">
                <a:solidFill>
                  <a:schemeClr val="accent1"/>
                </a:solidFill>
                <a:sym typeface="Wingdings" panose="05000000000000000000" pitchFamily="2" charset="2"/>
              </a:rPr>
              <a:t> </a:t>
            </a:r>
            <a:r>
              <a:rPr lang="cs-CZ" sz="2400" b="1" dirty="0" err="1">
                <a:solidFill>
                  <a:schemeClr val="accent1"/>
                </a:solidFill>
                <a:sym typeface="Wingdings" panose="05000000000000000000" pitchFamily="2" charset="2"/>
              </a:rPr>
              <a:t>mass</a:t>
            </a:r>
            <a:endParaRPr lang="cs-CZ" sz="2400" b="1" dirty="0">
              <a:solidFill>
                <a:schemeClr val="accent1"/>
              </a:solidFill>
              <a:sym typeface="Wingdings" panose="05000000000000000000" pitchFamily="2" charset="2"/>
            </a:endParaRPr>
          </a:p>
          <a:p>
            <a:pPr marL="457200" indent="-457200">
              <a:buFont typeface="+mj-lt"/>
              <a:buAutoNum type="arabicPeriod"/>
            </a:pPr>
            <a:r>
              <a:rPr lang="cs-CZ" sz="2400" dirty="0" err="1">
                <a:sym typeface="Wingdings" panose="05000000000000000000" pitchFamily="2" charset="2"/>
              </a:rPr>
              <a:t>Standardisation</a:t>
            </a:r>
            <a:endParaRPr lang="en-US" sz="2400" dirty="0">
              <a:sym typeface="Wingdings" panose="05000000000000000000" pitchFamily="2" charset="2"/>
            </a:endParaRPr>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148815"/>
            <a:ext cx="10515600" cy="1325563"/>
          </a:xfrm>
        </p:spPr>
        <p:txBody>
          <a:bodyPr/>
          <a:lstStyle/>
          <a:p>
            <a:r>
              <a:rPr lang="en-US" dirty="0"/>
              <a:t>Roadmap</a:t>
            </a:r>
            <a:endParaRPr lang="cs-CZ" dirty="0"/>
          </a:p>
        </p:txBody>
      </p:sp>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Roadmap</a:t>
            </a:r>
            <a:endParaRPr lang="cs-CZ" dirty="0"/>
          </a:p>
        </p:txBody>
      </p:sp>
    </p:spTree>
    <p:extLst>
      <p:ext uri="{BB962C8B-B14F-4D97-AF65-F5344CB8AC3E}">
        <p14:creationId xmlns:p14="http://schemas.microsoft.com/office/powerpoint/2010/main" val="26908148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45074" y="1474377"/>
            <a:ext cx="11186505" cy="5234808"/>
          </a:xfrm>
        </p:spPr>
        <p:txBody>
          <a:bodyPr>
            <a:normAutofit/>
          </a:bodyPr>
          <a:lstStyle/>
          <a:p>
            <a:pPr marL="0" indent="0">
              <a:buNone/>
            </a:pPr>
            <a:r>
              <a:rPr lang="cs-CZ" sz="2000" b="1" dirty="0" err="1">
                <a:sym typeface="Wingdings" panose="05000000000000000000" pitchFamily="2" charset="2"/>
              </a:rPr>
              <a:t>How</a:t>
            </a:r>
            <a:r>
              <a:rPr lang="cs-CZ" sz="2000" b="1" dirty="0">
                <a:sym typeface="Wingdings" panose="05000000000000000000" pitchFamily="2" charset="2"/>
              </a:rPr>
              <a:t> to </a:t>
            </a:r>
            <a:r>
              <a:rPr lang="cs-CZ" sz="2000" b="1" dirty="0" err="1">
                <a:sym typeface="Wingdings" panose="05000000000000000000" pitchFamily="2" charset="2"/>
              </a:rPr>
              <a:t>ensure</a:t>
            </a:r>
            <a:r>
              <a:rPr lang="cs-CZ" sz="2000" b="1" dirty="0">
                <a:sym typeface="Wingdings" panose="05000000000000000000" pitchFamily="2" charset="2"/>
              </a:rPr>
              <a:t> </a:t>
            </a:r>
            <a:r>
              <a:rPr lang="cs-CZ" sz="2000" b="1" dirty="0" err="1">
                <a:sym typeface="Wingdings" panose="05000000000000000000" pitchFamily="2" charset="2"/>
              </a:rPr>
              <a:t>critical</a:t>
            </a:r>
            <a:r>
              <a:rPr lang="cs-CZ" sz="2000" b="1" dirty="0">
                <a:sym typeface="Wingdings" panose="05000000000000000000" pitchFamily="2" charset="2"/>
              </a:rPr>
              <a:t> </a:t>
            </a:r>
            <a:r>
              <a:rPr lang="cs-CZ" sz="2000" b="1" dirty="0" err="1">
                <a:sym typeface="Wingdings" panose="05000000000000000000" pitchFamily="2" charset="2"/>
              </a:rPr>
              <a:t>mass</a:t>
            </a:r>
            <a:r>
              <a:rPr lang="cs-CZ" sz="2000" b="1" dirty="0">
                <a:sym typeface="Wingdings" panose="05000000000000000000" pitchFamily="2" charset="2"/>
              </a:rPr>
              <a:t> (direct network </a:t>
            </a:r>
            <a:r>
              <a:rPr lang="cs-CZ" sz="2000" b="1" dirty="0" err="1">
                <a:sym typeface="Wingdings" panose="05000000000000000000" pitchFamily="2" charset="2"/>
              </a:rPr>
              <a:t>externalities</a:t>
            </a:r>
            <a:r>
              <a:rPr lang="cs-CZ" sz="2000" b="1" dirty="0">
                <a:sym typeface="Wingdings" panose="05000000000000000000" pitchFamily="2" charset="2"/>
              </a:rPr>
              <a:t>)</a:t>
            </a:r>
          </a:p>
          <a:p>
            <a:r>
              <a:rPr lang="cs-CZ" sz="2000" dirty="0" err="1">
                <a:sym typeface="Wingdings" panose="05000000000000000000" pitchFamily="2" charset="2"/>
              </a:rPr>
              <a:t>Penetration</a:t>
            </a:r>
            <a:r>
              <a:rPr lang="cs-CZ" sz="2000" dirty="0">
                <a:sym typeface="Wingdings" panose="05000000000000000000" pitchFamily="2" charset="2"/>
              </a:rPr>
              <a:t> </a:t>
            </a:r>
            <a:r>
              <a:rPr lang="cs-CZ" sz="2000" dirty="0" err="1">
                <a:sym typeface="Wingdings" panose="05000000000000000000" pitchFamily="2" charset="2"/>
              </a:rPr>
              <a:t>pricing</a:t>
            </a:r>
            <a:r>
              <a:rPr lang="cs-CZ" sz="2000" dirty="0">
                <a:sym typeface="Wingdings" panose="05000000000000000000" pitchFamily="2" charset="2"/>
              </a:rPr>
              <a:t> (</a:t>
            </a:r>
            <a:r>
              <a:rPr lang="cs-CZ" sz="2000" dirty="0" err="1">
                <a:sym typeface="Wingdings" panose="05000000000000000000" pitchFamily="2" charset="2"/>
              </a:rPr>
              <a:t>introductory</a:t>
            </a:r>
            <a:r>
              <a:rPr lang="cs-CZ" sz="2000" dirty="0">
                <a:sym typeface="Wingdings" panose="05000000000000000000" pitchFamily="2" charset="2"/>
              </a:rPr>
              <a:t> </a:t>
            </a:r>
            <a:r>
              <a:rPr lang="cs-CZ" sz="2000" dirty="0" err="1">
                <a:sym typeface="Wingdings" panose="05000000000000000000" pitchFamily="2" charset="2"/>
              </a:rPr>
              <a:t>pricing</a:t>
            </a:r>
            <a:r>
              <a:rPr lang="cs-CZ" sz="2000" dirty="0">
                <a:sym typeface="Wingdings" panose="05000000000000000000" pitchFamily="2" charset="2"/>
              </a:rPr>
              <a:t>)</a:t>
            </a:r>
          </a:p>
          <a:p>
            <a:pPr lvl="1"/>
            <a:r>
              <a:rPr lang="cs-CZ" sz="2000" dirty="0">
                <a:sym typeface="Wingdings" panose="05000000000000000000" pitchFamily="2" charset="2"/>
              </a:rPr>
              <a:t>Set a </a:t>
            </a:r>
            <a:r>
              <a:rPr lang="cs-CZ" sz="2000" dirty="0" err="1">
                <a:sym typeface="Wingdings" panose="05000000000000000000" pitchFamily="2" charset="2"/>
              </a:rPr>
              <a:t>low</a:t>
            </a:r>
            <a:r>
              <a:rPr lang="cs-CZ" sz="2000" dirty="0">
                <a:sym typeface="Wingdings" panose="05000000000000000000" pitchFamily="2" charset="2"/>
              </a:rPr>
              <a:t> </a:t>
            </a:r>
            <a:r>
              <a:rPr lang="cs-CZ" sz="2000" dirty="0" err="1">
                <a:sym typeface="Wingdings" panose="05000000000000000000" pitchFamily="2" charset="2"/>
              </a:rPr>
              <a:t>price</a:t>
            </a:r>
            <a:r>
              <a:rPr lang="cs-CZ" sz="2000" dirty="0">
                <a:sym typeface="Wingdings" panose="05000000000000000000" pitchFamily="2" charset="2"/>
              </a:rPr>
              <a:t> </a:t>
            </a:r>
            <a:r>
              <a:rPr lang="cs-CZ" sz="2000" dirty="0" err="1">
                <a:sym typeface="Wingdings" panose="05000000000000000000" pitchFamily="2" charset="2"/>
              </a:rPr>
              <a:t>until</a:t>
            </a:r>
            <a:r>
              <a:rPr lang="cs-CZ" sz="2000" dirty="0">
                <a:sym typeface="Wingdings" panose="05000000000000000000" pitchFamily="2" charset="2"/>
              </a:rPr>
              <a:t> </a:t>
            </a:r>
            <a:r>
              <a:rPr lang="cs-CZ" sz="2000" dirty="0" err="1">
                <a:sym typeface="Wingdings" panose="05000000000000000000" pitchFamily="2" charset="2"/>
              </a:rPr>
              <a:t>reaching</a:t>
            </a:r>
            <a:r>
              <a:rPr lang="cs-CZ" sz="2000" dirty="0">
                <a:sym typeface="Wingdings" panose="05000000000000000000" pitchFamily="2" charset="2"/>
              </a:rPr>
              <a:t> </a:t>
            </a:r>
            <a:r>
              <a:rPr lang="cs-CZ" sz="2000" dirty="0" err="1">
                <a:sym typeface="Wingdings" panose="05000000000000000000" pitchFamily="2" charset="2"/>
              </a:rPr>
              <a:t>initial</a:t>
            </a:r>
            <a:r>
              <a:rPr lang="cs-CZ" sz="2000" dirty="0">
                <a:sym typeface="Wingdings" panose="05000000000000000000" pitchFamily="2" charset="2"/>
              </a:rPr>
              <a:t> </a:t>
            </a:r>
            <a:r>
              <a:rPr lang="cs-CZ" sz="2000" dirty="0" err="1">
                <a:sym typeface="Wingdings" panose="05000000000000000000" pitchFamily="2" charset="2"/>
              </a:rPr>
              <a:t>mass</a:t>
            </a:r>
            <a:endParaRPr lang="cs-CZ" sz="2000" dirty="0">
              <a:sym typeface="Wingdings" panose="05000000000000000000" pitchFamily="2" charset="2"/>
            </a:endParaRPr>
          </a:p>
          <a:p>
            <a:pPr lvl="1"/>
            <a:r>
              <a:rPr lang="cs-CZ" sz="2000" u="sng" dirty="0" err="1">
                <a:sym typeface="Wingdings" panose="05000000000000000000" pitchFamily="2" charset="2"/>
              </a:rPr>
              <a:t>Example</a:t>
            </a:r>
            <a:r>
              <a:rPr lang="cs-CZ" sz="2000" b="1" dirty="0">
                <a:sym typeface="Wingdings" panose="05000000000000000000" pitchFamily="2" charset="2"/>
              </a:rPr>
              <a:t>: </a:t>
            </a:r>
            <a:r>
              <a:rPr lang="cs-CZ" sz="2000" dirty="0">
                <a:sym typeface="Wingdings" panose="05000000000000000000" pitchFamily="2" charset="2"/>
              </a:rPr>
              <a:t>the Bell </a:t>
            </a:r>
            <a:r>
              <a:rPr lang="cs-CZ" sz="2000" dirty="0" err="1">
                <a:sym typeface="Wingdings" panose="05000000000000000000" pitchFamily="2" charset="2"/>
              </a:rPr>
              <a:t>company</a:t>
            </a:r>
            <a:r>
              <a:rPr lang="cs-CZ" sz="2000" dirty="0">
                <a:sym typeface="Wingdings" panose="05000000000000000000" pitchFamily="2" charset="2"/>
              </a:rPr>
              <a:t> </a:t>
            </a:r>
            <a:r>
              <a:rPr lang="cs-CZ" sz="2000" dirty="0" err="1">
                <a:sym typeface="Wingdings" panose="05000000000000000000" pitchFamily="2" charset="2"/>
              </a:rPr>
              <a:t>when</a:t>
            </a:r>
            <a:r>
              <a:rPr lang="cs-CZ" sz="2000" dirty="0">
                <a:sym typeface="Wingdings" panose="05000000000000000000" pitchFamily="2" charset="2"/>
              </a:rPr>
              <a:t> </a:t>
            </a:r>
            <a:r>
              <a:rPr lang="cs-CZ" sz="2000" dirty="0" err="1">
                <a:sym typeface="Wingdings" panose="05000000000000000000" pitchFamily="2" charset="2"/>
              </a:rPr>
              <a:t>telephones</a:t>
            </a:r>
            <a:r>
              <a:rPr lang="cs-CZ" sz="2000" dirty="0">
                <a:sym typeface="Wingdings" panose="05000000000000000000" pitchFamily="2" charset="2"/>
              </a:rPr>
              <a:t> </a:t>
            </a:r>
            <a:r>
              <a:rPr lang="cs-CZ" sz="2000" dirty="0" err="1">
                <a:sym typeface="Wingdings" panose="05000000000000000000" pitchFamily="2" charset="2"/>
              </a:rPr>
              <a:t>introduced</a:t>
            </a:r>
            <a:r>
              <a:rPr lang="cs-CZ" sz="2000" dirty="0">
                <a:sym typeface="Wingdings" panose="05000000000000000000" pitchFamily="2" charset="2"/>
              </a:rPr>
              <a:t> to the US in 1880s</a:t>
            </a:r>
          </a:p>
        </p:txBody>
      </p:sp>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err="1"/>
              <a:t>Consumer</a:t>
            </a:r>
            <a:r>
              <a:rPr lang="cs-CZ" dirty="0"/>
              <a:t> </a:t>
            </a:r>
            <a:r>
              <a:rPr lang="cs-CZ" dirty="0" err="1"/>
              <a:t>expectations</a:t>
            </a:r>
            <a:r>
              <a:rPr lang="cs-CZ" dirty="0"/>
              <a:t> and </a:t>
            </a:r>
            <a:r>
              <a:rPr lang="cs-CZ" dirty="0" err="1"/>
              <a:t>critical</a:t>
            </a:r>
            <a:r>
              <a:rPr lang="cs-CZ" dirty="0"/>
              <a:t> </a:t>
            </a:r>
            <a:r>
              <a:rPr lang="cs-CZ" dirty="0" err="1"/>
              <a:t>mass</a:t>
            </a:r>
            <a:endParaRPr lang="cs-CZ" dirty="0"/>
          </a:p>
        </p:txBody>
      </p:sp>
      <p:pic>
        <p:nvPicPr>
          <p:cNvPr id="8198" name="Picture 6" descr="Gower-Bell telephone, 1881 | Science Museum Group Collection">
            <a:extLst>
              <a:ext uri="{FF2B5EF4-FFF2-40B4-BE49-F238E27FC236}">
                <a16:creationId xmlns:a16="http://schemas.microsoft.com/office/drawing/2014/main" id="{874DCCA6-6B58-C9FE-0622-AEA090CC6D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5541" y="3105067"/>
            <a:ext cx="4769353" cy="3752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23899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45074" y="1474377"/>
            <a:ext cx="11186505" cy="5234808"/>
          </a:xfrm>
        </p:spPr>
        <p:txBody>
          <a:bodyPr>
            <a:normAutofit/>
          </a:bodyPr>
          <a:lstStyle/>
          <a:p>
            <a:pPr marL="0" indent="0">
              <a:buNone/>
            </a:pPr>
            <a:r>
              <a:rPr lang="cs-CZ" sz="2000" b="1" dirty="0" err="1">
                <a:sym typeface="Wingdings" panose="05000000000000000000" pitchFamily="2" charset="2"/>
              </a:rPr>
              <a:t>How</a:t>
            </a:r>
            <a:r>
              <a:rPr lang="cs-CZ" sz="2000" b="1" dirty="0">
                <a:sym typeface="Wingdings" panose="05000000000000000000" pitchFamily="2" charset="2"/>
              </a:rPr>
              <a:t> to </a:t>
            </a:r>
            <a:r>
              <a:rPr lang="cs-CZ" sz="2000" b="1" dirty="0" err="1">
                <a:sym typeface="Wingdings" panose="05000000000000000000" pitchFamily="2" charset="2"/>
              </a:rPr>
              <a:t>ensure</a:t>
            </a:r>
            <a:r>
              <a:rPr lang="cs-CZ" sz="2000" b="1" dirty="0">
                <a:sym typeface="Wingdings" panose="05000000000000000000" pitchFamily="2" charset="2"/>
              </a:rPr>
              <a:t> </a:t>
            </a:r>
            <a:r>
              <a:rPr lang="cs-CZ" sz="2000" b="1" dirty="0" err="1">
                <a:sym typeface="Wingdings" panose="05000000000000000000" pitchFamily="2" charset="2"/>
              </a:rPr>
              <a:t>critical</a:t>
            </a:r>
            <a:r>
              <a:rPr lang="cs-CZ" sz="2000" b="1" dirty="0">
                <a:sym typeface="Wingdings" panose="05000000000000000000" pitchFamily="2" charset="2"/>
              </a:rPr>
              <a:t> </a:t>
            </a:r>
            <a:r>
              <a:rPr lang="cs-CZ" sz="2000" b="1" dirty="0" err="1">
                <a:sym typeface="Wingdings" panose="05000000000000000000" pitchFamily="2" charset="2"/>
              </a:rPr>
              <a:t>mass</a:t>
            </a:r>
            <a:r>
              <a:rPr lang="cs-CZ" sz="2000" b="1" dirty="0">
                <a:sym typeface="Wingdings" panose="05000000000000000000" pitchFamily="2" charset="2"/>
              </a:rPr>
              <a:t> (direct network </a:t>
            </a:r>
            <a:r>
              <a:rPr lang="cs-CZ" sz="2000" b="1" dirty="0" err="1">
                <a:sym typeface="Wingdings" panose="05000000000000000000" pitchFamily="2" charset="2"/>
              </a:rPr>
              <a:t>externalities</a:t>
            </a:r>
            <a:r>
              <a:rPr lang="cs-CZ" sz="2000" b="1" dirty="0">
                <a:sym typeface="Wingdings" panose="05000000000000000000" pitchFamily="2" charset="2"/>
              </a:rPr>
              <a:t>)</a:t>
            </a:r>
          </a:p>
          <a:p>
            <a:r>
              <a:rPr lang="cs-CZ" sz="2000" dirty="0" err="1">
                <a:sym typeface="Wingdings" panose="05000000000000000000" pitchFamily="2" charset="2"/>
              </a:rPr>
              <a:t>Price</a:t>
            </a:r>
            <a:r>
              <a:rPr lang="cs-CZ" sz="2000" dirty="0">
                <a:sym typeface="Wingdings" panose="05000000000000000000" pitchFamily="2" charset="2"/>
              </a:rPr>
              <a:t> </a:t>
            </a:r>
            <a:r>
              <a:rPr lang="cs-CZ" sz="2000" dirty="0" err="1">
                <a:sym typeface="Wingdings" panose="05000000000000000000" pitchFamily="2" charset="2"/>
              </a:rPr>
              <a:t>discrimination</a:t>
            </a:r>
            <a:r>
              <a:rPr lang="cs-CZ" sz="2000" dirty="0">
                <a:sym typeface="Wingdings" panose="05000000000000000000" pitchFamily="2" charset="2"/>
              </a:rPr>
              <a:t> </a:t>
            </a:r>
            <a:r>
              <a:rPr lang="cs-CZ" sz="2000" dirty="0" err="1">
                <a:sym typeface="Wingdings" panose="05000000000000000000" pitchFamily="2" charset="2"/>
              </a:rPr>
              <a:t>between</a:t>
            </a:r>
            <a:r>
              <a:rPr lang="cs-CZ" sz="2000" dirty="0">
                <a:sym typeface="Wingdings" panose="05000000000000000000" pitchFamily="2" charset="2"/>
              </a:rPr>
              <a:t> </a:t>
            </a:r>
            <a:r>
              <a:rPr lang="cs-CZ" sz="2000" dirty="0" err="1">
                <a:sym typeface="Wingdings" panose="05000000000000000000" pitchFamily="2" charset="2"/>
              </a:rPr>
              <a:t>groups</a:t>
            </a:r>
            <a:r>
              <a:rPr lang="cs-CZ" sz="2000" dirty="0">
                <a:sym typeface="Wingdings" panose="05000000000000000000" pitchFamily="2" charset="2"/>
              </a:rPr>
              <a:t> of </a:t>
            </a:r>
            <a:r>
              <a:rPr lang="cs-CZ" sz="2000" dirty="0" err="1">
                <a:sym typeface="Wingdings" panose="05000000000000000000" pitchFamily="2" charset="2"/>
              </a:rPr>
              <a:t>consumers</a:t>
            </a:r>
            <a:endParaRPr lang="cs-CZ" sz="2000" dirty="0">
              <a:sym typeface="Wingdings" panose="05000000000000000000" pitchFamily="2" charset="2"/>
            </a:endParaRPr>
          </a:p>
          <a:p>
            <a:pPr lvl="1"/>
            <a:r>
              <a:rPr lang="cs-CZ" sz="2000" dirty="0" err="1">
                <a:sym typeface="Wingdings" panose="05000000000000000000" pitchFamily="2" charset="2"/>
              </a:rPr>
              <a:t>Give</a:t>
            </a:r>
            <a:r>
              <a:rPr lang="cs-CZ" sz="2000" dirty="0">
                <a:sym typeface="Wingdings" panose="05000000000000000000" pitchFamily="2" charset="2"/>
              </a:rPr>
              <a:t> </a:t>
            </a:r>
            <a:r>
              <a:rPr lang="cs-CZ" sz="2000" dirty="0" err="1">
                <a:sym typeface="Wingdings" panose="05000000000000000000" pitchFamily="2" charset="2"/>
              </a:rPr>
              <a:t>away</a:t>
            </a:r>
            <a:r>
              <a:rPr lang="cs-CZ" sz="2000" dirty="0">
                <a:sym typeface="Wingdings" panose="05000000000000000000" pitchFamily="2" charset="2"/>
              </a:rPr>
              <a:t> </a:t>
            </a:r>
            <a:r>
              <a:rPr lang="cs-CZ" sz="2000" dirty="0" err="1">
                <a:sym typeface="Wingdings" panose="05000000000000000000" pitchFamily="2" charset="2"/>
              </a:rPr>
              <a:t>some</a:t>
            </a:r>
            <a:r>
              <a:rPr lang="cs-CZ" sz="2000" dirty="0">
                <a:sym typeface="Wingdings" panose="05000000000000000000" pitchFamily="2" charset="2"/>
              </a:rPr>
              <a:t> </a:t>
            </a:r>
            <a:r>
              <a:rPr lang="cs-CZ" sz="2000" dirty="0" err="1">
                <a:sym typeface="Wingdings" panose="05000000000000000000" pitchFamily="2" charset="2"/>
              </a:rPr>
              <a:t>versions</a:t>
            </a:r>
            <a:r>
              <a:rPr lang="cs-CZ" sz="2000" dirty="0">
                <a:sym typeface="Wingdings" panose="05000000000000000000" pitchFamily="2" charset="2"/>
              </a:rPr>
              <a:t> </a:t>
            </a:r>
            <a:r>
              <a:rPr lang="cs-CZ" sz="2000" dirty="0" err="1">
                <a:sym typeface="Wingdings" panose="05000000000000000000" pitchFamily="2" charset="2"/>
              </a:rPr>
              <a:t>for</a:t>
            </a:r>
            <a:r>
              <a:rPr lang="cs-CZ" sz="2000" dirty="0">
                <a:sym typeface="Wingdings" panose="05000000000000000000" pitchFamily="2" charset="2"/>
              </a:rPr>
              <a:t> free to </a:t>
            </a:r>
            <a:r>
              <a:rPr lang="cs-CZ" sz="2000" dirty="0" err="1">
                <a:sym typeface="Wingdings" panose="05000000000000000000" pitchFamily="2" charset="2"/>
              </a:rPr>
              <a:t>one</a:t>
            </a:r>
            <a:r>
              <a:rPr lang="cs-CZ" sz="2000" dirty="0">
                <a:sym typeface="Wingdings" panose="05000000000000000000" pitchFamily="2" charset="2"/>
              </a:rPr>
              <a:t> </a:t>
            </a:r>
            <a:r>
              <a:rPr lang="cs-CZ" sz="2000" dirty="0" err="1">
                <a:sym typeface="Wingdings" panose="05000000000000000000" pitchFamily="2" charset="2"/>
              </a:rPr>
              <a:t>group</a:t>
            </a:r>
            <a:r>
              <a:rPr lang="cs-CZ" sz="2000" dirty="0">
                <a:sym typeface="Wingdings" panose="05000000000000000000" pitchFamily="2" charset="2"/>
              </a:rPr>
              <a:t> of </a:t>
            </a:r>
            <a:r>
              <a:rPr lang="cs-CZ" sz="2000" dirty="0" err="1">
                <a:sym typeface="Wingdings" panose="05000000000000000000" pitchFamily="2" charset="2"/>
              </a:rPr>
              <a:t>customers</a:t>
            </a:r>
            <a:r>
              <a:rPr lang="cs-CZ" sz="2000" dirty="0">
                <a:sym typeface="Wingdings" panose="05000000000000000000" pitchFamily="2" charset="2"/>
              </a:rPr>
              <a:t> (</a:t>
            </a:r>
            <a:r>
              <a:rPr lang="cs-CZ" sz="2000" dirty="0" err="1">
                <a:sym typeface="Wingdings" panose="05000000000000000000" pitchFamily="2" charset="2"/>
              </a:rPr>
              <a:t>e.g</a:t>
            </a:r>
            <a:r>
              <a:rPr lang="cs-CZ" sz="2000" dirty="0">
                <a:sym typeface="Wingdings" panose="05000000000000000000" pitchFamily="2" charset="2"/>
              </a:rPr>
              <a:t>. </a:t>
            </a:r>
            <a:r>
              <a:rPr lang="cs-CZ" sz="2000" dirty="0" err="1">
                <a:sym typeface="Wingdings" panose="05000000000000000000" pitchFamily="2" charset="2"/>
              </a:rPr>
              <a:t>households</a:t>
            </a:r>
            <a:r>
              <a:rPr lang="cs-CZ" sz="2000" dirty="0">
                <a:sym typeface="Wingdings" panose="05000000000000000000" pitchFamily="2" charset="2"/>
              </a:rPr>
              <a:t>)</a:t>
            </a:r>
          </a:p>
          <a:p>
            <a:pPr lvl="1"/>
            <a:r>
              <a:rPr lang="cs-CZ" sz="2000" dirty="0" err="1">
                <a:sym typeface="Wingdings" panose="05000000000000000000" pitchFamily="2" charset="2"/>
              </a:rPr>
              <a:t>Charge</a:t>
            </a:r>
            <a:r>
              <a:rPr lang="cs-CZ" sz="2000" dirty="0">
                <a:sym typeface="Wingdings" panose="05000000000000000000" pitchFamily="2" charset="2"/>
              </a:rPr>
              <a:t> </a:t>
            </a:r>
            <a:r>
              <a:rPr lang="cs-CZ" sz="2000" dirty="0" err="1">
                <a:sym typeface="Wingdings" panose="05000000000000000000" pitchFamily="2" charset="2"/>
              </a:rPr>
              <a:t>high</a:t>
            </a:r>
            <a:r>
              <a:rPr lang="cs-CZ" sz="2000" dirty="0">
                <a:sym typeface="Wingdings" panose="05000000000000000000" pitchFamily="2" charset="2"/>
              </a:rPr>
              <a:t> </a:t>
            </a:r>
            <a:r>
              <a:rPr lang="cs-CZ" sz="2000" dirty="0" err="1">
                <a:sym typeface="Wingdings" panose="05000000000000000000" pitchFamily="2" charset="2"/>
              </a:rPr>
              <a:t>price</a:t>
            </a:r>
            <a:r>
              <a:rPr lang="cs-CZ" sz="2000" dirty="0">
                <a:sym typeface="Wingdings" panose="05000000000000000000" pitchFamily="2" charset="2"/>
              </a:rPr>
              <a:t> to </a:t>
            </a:r>
            <a:r>
              <a:rPr lang="cs-CZ" sz="2000" dirty="0" err="1">
                <a:sym typeface="Wingdings" panose="05000000000000000000" pitchFamily="2" charset="2"/>
              </a:rPr>
              <a:t>another</a:t>
            </a:r>
            <a:r>
              <a:rPr lang="cs-CZ" sz="2000" dirty="0">
                <a:sym typeface="Wingdings" panose="05000000000000000000" pitchFamily="2" charset="2"/>
              </a:rPr>
              <a:t> </a:t>
            </a:r>
            <a:r>
              <a:rPr lang="cs-CZ" sz="2000" dirty="0" err="1">
                <a:sym typeface="Wingdings" panose="05000000000000000000" pitchFamily="2" charset="2"/>
              </a:rPr>
              <a:t>group</a:t>
            </a:r>
            <a:r>
              <a:rPr lang="cs-CZ" sz="2000" dirty="0">
                <a:sym typeface="Wingdings" panose="05000000000000000000" pitchFamily="2" charset="2"/>
              </a:rPr>
              <a:t> of </a:t>
            </a:r>
            <a:r>
              <a:rPr lang="cs-CZ" sz="2000" dirty="0" err="1">
                <a:sym typeface="Wingdings" panose="05000000000000000000" pitchFamily="2" charset="2"/>
              </a:rPr>
              <a:t>customers</a:t>
            </a:r>
            <a:r>
              <a:rPr lang="cs-CZ" sz="2000" dirty="0">
                <a:sym typeface="Wingdings" panose="05000000000000000000" pitchFamily="2" charset="2"/>
              </a:rPr>
              <a:t> (</a:t>
            </a:r>
            <a:r>
              <a:rPr lang="cs-CZ" sz="2000" dirty="0" err="1">
                <a:sym typeface="Wingdings" panose="05000000000000000000" pitchFamily="2" charset="2"/>
              </a:rPr>
              <a:t>e.g</a:t>
            </a:r>
            <a:r>
              <a:rPr lang="cs-CZ" sz="2000" dirty="0">
                <a:sym typeface="Wingdings" panose="05000000000000000000" pitchFamily="2" charset="2"/>
              </a:rPr>
              <a:t>. </a:t>
            </a:r>
            <a:r>
              <a:rPr lang="cs-CZ" sz="2000" dirty="0" err="1">
                <a:sym typeface="Wingdings" panose="05000000000000000000" pitchFamily="2" charset="2"/>
              </a:rPr>
              <a:t>companies</a:t>
            </a:r>
            <a:r>
              <a:rPr lang="cs-CZ" sz="2000" dirty="0">
                <a:sym typeface="Wingdings" panose="05000000000000000000" pitchFamily="2" charset="2"/>
              </a:rPr>
              <a:t>)</a:t>
            </a:r>
          </a:p>
          <a:p>
            <a:pPr lvl="1"/>
            <a:r>
              <a:rPr lang="cs-CZ" sz="2000" u="sng" dirty="0" err="1">
                <a:sym typeface="Wingdings" panose="05000000000000000000" pitchFamily="2" charset="2"/>
              </a:rPr>
              <a:t>Example</a:t>
            </a:r>
            <a:r>
              <a:rPr lang="cs-CZ" sz="2000" u="sng" dirty="0">
                <a:sym typeface="Wingdings" panose="05000000000000000000" pitchFamily="2" charset="2"/>
              </a:rPr>
              <a:t> </a:t>
            </a:r>
            <a:r>
              <a:rPr lang="cs-CZ" sz="2000" b="1" dirty="0">
                <a:sym typeface="Wingdings" panose="05000000000000000000" pitchFamily="2" charset="2"/>
              </a:rPr>
              <a:t>: </a:t>
            </a:r>
            <a:r>
              <a:rPr lang="cs-CZ" sz="2000" dirty="0">
                <a:sym typeface="Wingdings" panose="05000000000000000000" pitchFamily="2" charset="2"/>
              </a:rPr>
              <a:t>Adobe Acrobat </a:t>
            </a:r>
            <a:r>
              <a:rPr lang="cs-CZ" sz="2000" dirty="0" err="1">
                <a:sym typeface="Wingdings" panose="05000000000000000000" pitchFamily="2" charset="2"/>
              </a:rPr>
              <a:t>Reader</a:t>
            </a:r>
            <a:r>
              <a:rPr lang="cs-CZ" sz="2000" dirty="0">
                <a:sym typeface="Wingdings" panose="05000000000000000000" pitchFamily="2" charset="2"/>
              </a:rPr>
              <a:t> (free) vs. </a:t>
            </a:r>
            <a:r>
              <a:rPr lang="cs-CZ" sz="2000" dirty="0" err="1">
                <a:sym typeface="Wingdings" panose="05000000000000000000" pitchFamily="2" charset="2"/>
              </a:rPr>
              <a:t>Adrobe</a:t>
            </a:r>
            <a:r>
              <a:rPr lang="cs-CZ" sz="2000" dirty="0">
                <a:sym typeface="Wingdings" panose="05000000000000000000" pitchFamily="2" charset="2"/>
              </a:rPr>
              <a:t> Acrobat Pro (</a:t>
            </a:r>
            <a:r>
              <a:rPr lang="cs-CZ" sz="2000" dirty="0" err="1">
                <a:sym typeface="Wingdings" panose="05000000000000000000" pitchFamily="2" charset="2"/>
              </a:rPr>
              <a:t>expensive</a:t>
            </a:r>
            <a:r>
              <a:rPr lang="cs-CZ" sz="2000" dirty="0">
                <a:sym typeface="Wingdings" panose="05000000000000000000" pitchFamily="2" charset="2"/>
              </a:rPr>
              <a:t>)</a:t>
            </a:r>
          </a:p>
        </p:txBody>
      </p:sp>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err="1"/>
              <a:t>Consumer</a:t>
            </a:r>
            <a:r>
              <a:rPr lang="cs-CZ" dirty="0"/>
              <a:t> </a:t>
            </a:r>
            <a:r>
              <a:rPr lang="cs-CZ" dirty="0" err="1"/>
              <a:t>expectations</a:t>
            </a:r>
            <a:r>
              <a:rPr lang="cs-CZ" dirty="0"/>
              <a:t> and </a:t>
            </a:r>
            <a:r>
              <a:rPr lang="cs-CZ" dirty="0" err="1"/>
              <a:t>critical</a:t>
            </a:r>
            <a:r>
              <a:rPr lang="cs-CZ" dirty="0"/>
              <a:t> </a:t>
            </a:r>
            <a:r>
              <a:rPr lang="cs-CZ" dirty="0" err="1"/>
              <a:t>mass</a:t>
            </a:r>
            <a:endParaRPr lang="cs-CZ" dirty="0"/>
          </a:p>
        </p:txBody>
      </p:sp>
      <p:pic>
        <p:nvPicPr>
          <p:cNvPr id="7170" name="Picture 2" descr="How to Buy Adobe Acrobat (Outright or with Subscription)">
            <a:extLst>
              <a:ext uri="{FF2B5EF4-FFF2-40B4-BE49-F238E27FC236}">
                <a16:creationId xmlns:a16="http://schemas.microsoft.com/office/drawing/2014/main" id="{83867ED3-36BB-6711-207C-07434B1A6F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9179" y="3429000"/>
            <a:ext cx="5924002" cy="3280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6378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2526112" y="2657681"/>
            <a:ext cx="9204138" cy="4051504"/>
          </a:xfrm>
        </p:spPr>
        <p:txBody>
          <a:bodyPr>
            <a:normAutofit/>
          </a:bodyPr>
          <a:lstStyle/>
          <a:p>
            <a:pPr marL="457200" indent="-457200">
              <a:buFont typeface="+mj-lt"/>
              <a:buAutoNum type="arabicPeriod"/>
            </a:pPr>
            <a:r>
              <a:rPr lang="cs-CZ" sz="2400" b="1" dirty="0">
                <a:solidFill>
                  <a:schemeClr val="accent1"/>
                </a:solidFill>
                <a:sym typeface="Wingdings" panose="05000000000000000000" pitchFamily="2" charset="2"/>
              </a:rPr>
              <a:t>Direct vs. </a:t>
            </a:r>
            <a:r>
              <a:rPr lang="cs-CZ" sz="2400" b="1" dirty="0" err="1">
                <a:solidFill>
                  <a:schemeClr val="accent1"/>
                </a:solidFill>
                <a:sym typeface="Wingdings" panose="05000000000000000000" pitchFamily="2" charset="2"/>
              </a:rPr>
              <a:t>indirect</a:t>
            </a:r>
            <a:r>
              <a:rPr lang="cs-CZ" sz="2400" b="1" dirty="0">
                <a:solidFill>
                  <a:schemeClr val="accent1"/>
                </a:solidFill>
                <a:sym typeface="Wingdings" panose="05000000000000000000" pitchFamily="2" charset="2"/>
              </a:rPr>
              <a:t> network </a:t>
            </a:r>
            <a:r>
              <a:rPr lang="cs-CZ" sz="2400" b="1" dirty="0" err="1">
                <a:solidFill>
                  <a:schemeClr val="accent1"/>
                </a:solidFill>
                <a:sym typeface="Wingdings" panose="05000000000000000000" pitchFamily="2" charset="2"/>
              </a:rPr>
              <a:t>effects</a:t>
            </a:r>
            <a:endParaRPr lang="cs-CZ" sz="2400" b="1" dirty="0">
              <a:solidFill>
                <a:schemeClr val="accent1"/>
              </a:solidFill>
              <a:sym typeface="Wingdings" panose="05000000000000000000" pitchFamily="2" charset="2"/>
            </a:endParaRPr>
          </a:p>
          <a:p>
            <a:pPr marL="457200" indent="-457200">
              <a:buFont typeface="+mj-lt"/>
              <a:buAutoNum type="arabicPeriod"/>
            </a:pPr>
            <a:r>
              <a:rPr lang="cs-CZ" sz="2400" dirty="0">
                <a:sym typeface="Wingdings" panose="05000000000000000000" pitchFamily="2" charset="2"/>
              </a:rPr>
              <a:t>A model of network </a:t>
            </a:r>
            <a:r>
              <a:rPr lang="cs-CZ" sz="2400" dirty="0" err="1">
                <a:sym typeface="Wingdings" panose="05000000000000000000" pitchFamily="2" charset="2"/>
              </a:rPr>
              <a:t>externalities</a:t>
            </a:r>
            <a:endParaRPr lang="cs-CZ" sz="2400" dirty="0">
              <a:sym typeface="Wingdings" panose="05000000000000000000" pitchFamily="2" charset="2"/>
            </a:endParaRPr>
          </a:p>
          <a:p>
            <a:pPr marL="457200" indent="-457200">
              <a:buFont typeface="+mj-lt"/>
              <a:buAutoNum type="arabicPeriod"/>
            </a:pPr>
            <a:r>
              <a:rPr lang="cs-CZ" sz="2400" dirty="0" err="1">
                <a:sym typeface="Wingdings" panose="05000000000000000000" pitchFamily="2" charset="2"/>
              </a:rPr>
              <a:t>Critical</a:t>
            </a:r>
            <a:r>
              <a:rPr lang="cs-CZ" sz="2400" dirty="0">
                <a:sym typeface="Wingdings" panose="05000000000000000000" pitchFamily="2" charset="2"/>
              </a:rPr>
              <a:t> </a:t>
            </a:r>
            <a:r>
              <a:rPr lang="cs-CZ" sz="2400" dirty="0" err="1">
                <a:sym typeface="Wingdings" panose="05000000000000000000" pitchFamily="2" charset="2"/>
              </a:rPr>
              <a:t>mass</a:t>
            </a:r>
            <a:endParaRPr lang="cs-CZ" sz="2400" dirty="0">
              <a:sym typeface="Wingdings" panose="05000000000000000000" pitchFamily="2" charset="2"/>
            </a:endParaRPr>
          </a:p>
          <a:p>
            <a:pPr marL="457200" indent="-457200">
              <a:buFont typeface="+mj-lt"/>
              <a:buAutoNum type="arabicPeriod"/>
            </a:pPr>
            <a:r>
              <a:rPr lang="cs-CZ" sz="2400" dirty="0" err="1">
                <a:sym typeface="Wingdings" panose="05000000000000000000" pitchFamily="2" charset="2"/>
              </a:rPr>
              <a:t>Standardisation</a:t>
            </a:r>
            <a:endParaRPr lang="en-US" sz="2400" dirty="0">
              <a:sym typeface="Wingdings" panose="05000000000000000000" pitchFamily="2" charset="2"/>
            </a:endParaRPr>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148815"/>
            <a:ext cx="10515600" cy="1325563"/>
          </a:xfrm>
        </p:spPr>
        <p:txBody>
          <a:bodyPr/>
          <a:lstStyle/>
          <a:p>
            <a:r>
              <a:rPr lang="en-US" dirty="0"/>
              <a:t>Roadmap</a:t>
            </a:r>
            <a:endParaRPr lang="cs-CZ" dirty="0"/>
          </a:p>
        </p:txBody>
      </p:sp>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Roadmap</a:t>
            </a:r>
            <a:endParaRPr lang="cs-CZ" dirty="0"/>
          </a:p>
        </p:txBody>
      </p:sp>
    </p:spTree>
    <p:extLst>
      <p:ext uri="{BB962C8B-B14F-4D97-AF65-F5344CB8AC3E}">
        <p14:creationId xmlns:p14="http://schemas.microsoft.com/office/powerpoint/2010/main" val="2747701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45074" y="1474377"/>
            <a:ext cx="11186505" cy="5234808"/>
          </a:xfrm>
        </p:spPr>
        <p:txBody>
          <a:bodyPr>
            <a:normAutofit/>
          </a:bodyPr>
          <a:lstStyle/>
          <a:p>
            <a:pPr marL="0" indent="0">
              <a:buNone/>
            </a:pPr>
            <a:r>
              <a:rPr lang="cs-CZ" sz="2000" b="1" dirty="0" err="1">
                <a:sym typeface="Wingdings" panose="05000000000000000000" pitchFamily="2" charset="2"/>
              </a:rPr>
              <a:t>How</a:t>
            </a:r>
            <a:r>
              <a:rPr lang="cs-CZ" sz="2000" b="1" dirty="0">
                <a:sym typeface="Wingdings" panose="05000000000000000000" pitchFamily="2" charset="2"/>
              </a:rPr>
              <a:t> to </a:t>
            </a:r>
            <a:r>
              <a:rPr lang="cs-CZ" sz="2000" b="1" dirty="0" err="1">
                <a:sym typeface="Wingdings" panose="05000000000000000000" pitchFamily="2" charset="2"/>
              </a:rPr>
              <a:t>ensure</a:t>
            </a:r>
            <a:r>
              <a:rPr lang="cs-CZ" sz="2000" b="1" dirty="0">
                <a:sym typeface="Wingdings" panose="05000000000000000000" pitchFamily="2" charset="2"/>
              </a:rPr>
              <a:t> </a:t>
            </a:r>
            <a:r>
              <a:rPr lang="cs-CZ" sz="2000" b="1" dirty="0" err="1">
                <a:sym typeface="Wingdings" panose="05000000000000000000" pitchFamily="2" charset="2"/>
              </a:rPr>
              <a:t>critical</a:t>
            </a:r>
            <a:r>
              <a:rPr lang="cs-CZ" sz="2000" b="1" dirty="0">
                <a:sym typeface="Wingdings" panose="05000000000000000000" pitchFamily="2" charset="2"/>
              </a:rPr>
              <a:t> </a:t>
            </a:r>
            <a:r>
              <a:rPr lang="cs-CZ" sz="2000" b="1" dirty="0" err="1">
                <a:sym typeface="Wingdings" panose="05000000000000000000" pitchFamily="2" charset="2"/>
              </a:rPr>
              <a:t>mass</a:t>
            </a:r>
            <a:r>
              <a:rPr lang="cs-CZ" sz="2000" b="1" dirty="0">
                <a:sym typeface="Wingdings" panose="05000000000000000000" pitchFamily="2" charset="2"/>
              </a:rPr>
              <a:t> (direct network </a:t>
            </a:r>
            <a:r>
              <a:rPr lang="cs-CZ" sz="2000" b="1" dirty="0" err="1">
                <a:sym typeface="Wingdings" panose="05000000000000000000" pitchFamily="2" charset="2"/>
              </a:rPr>
              <a:t>externalities</a:t>
            </a:r>
            <a:r>
              <a:rPr lang="cs-CZ" sz="2000" b="1" dirty="0">
                <a:sym typeface="Wingdings" panose="05000000000000000000" pitchFamily="2" charset="2"/>
              </a:rPr>
              <a:t>)</a:t>
            </a:r>
          </a:p>
          <a:p>
            <a:r>
              <a:rPr lang="cs-CZ" sz="2000" dirty="0">
                <a:sym typeface="Wingdings" panose="05000000000000000000" pitchFamily="2" charset="2"/>
              </a:rPr>
              <a:t>Software </a:t>
            </a:r>
            <a:r>
              <a:rPr lang="cs-CZ" sz="2000" dirty="0" err="1">
                <a:sym typeface="Wingdings" panose="05000000000000000000" pitchFamily="2" charset="2"/>
              </a:rPr>
              <a:t>piracy</a:t>
            </a:r>
            <a:endParaRPr lang="cs-CZ" sz="2000" dirty="0">
              <a:sym typeface="Wingdings" panose="05000000000000000000" pitchFamily="2" charset="2"/>
            </a:endParaRPr>
          </a:p>
          <a:p>
            <a:pPr lvl="1"/>
            <a:r>
              <a:rPr lang="cs-CZ" sz="2000" dirty="0" err="1">
                <a:sym typeface="Wingdings" panose="05000000000000000000" pitchFamily="2" charset="2"/>
              </a:rPr>
              <a:t>Companies</a:t>
            </a:r>
            <a:r>
              <a:rPr lang="cs-CZ" sz="2000" dirty="0">
                <a:sym typeface="Wingdings" panose="05000000000000000000" pitchFamily="2" charset="2"/>
              </a:rPr>
              <a:t> </a:t>
            </a:r>
            <a:r>
              <a:rPr lang="cs-CZ" sz="2000" dirty="0" err="1">
                <a:sym typeface="Wingdings" panose="05000000000000000000" pitchFamily="2" charset="2"/>
              </a:rPr>
              <a:t>lenient</a:t>
            </a:r>
            <a:r>
              <a:rPr lang="cs-CZ" sz="2000" dirty="0">
                <a:sym typeface="Wingdings" panose="05000000000000000000" pitchFamily="2" charset="2"/>
              </a:rPr>
              <a:t> on </a:t>
            </a:r>
            <a:r>
              <a:rPr lang="cs-CZ" sz="2000" dirty="0" err="1">
                <a:sym typeface="Wingdings" panose="05000000000000000000" pitchFamily="2" charset="2"/>
              </a:rPr>
              <a:t>piracy</a:t>
            </a:r>
            <a:r>
              <a:rPr lang="cs-CZ" sz="2000" dirty="0">
                <a:sym typeface="Wingdings" panose="05000000000000000000" pitchFamily="2" charset="2"/>
              </a:rPr>
              <a:t> to </a:t>
            </a:r>
            <a:r>
              <a:rPr lang="cs-CZ" sz="2000" dirty="0" err="1">
                <a:sym typeface="Wingdings" panose="05000000000000000000" pitchFamily="2" charset="2"/>
              </a:rPr>
              <a:t>increase</a:t>
            </a:r>
            <a:r>
              <a:rPr lang="cs-CZ" sz="2000" dirty="0">
                <a:sym typeface="Wingdings" panose="05000000000000000000" pitchFamily="2" charset="2"/>
              </a:rPr>
              <a:t> the </a:t>
            </a:r>
            <a:r>
              <a:rPr lang="cs-CZ" sz="2000" dirty="0" err="1">
                <a:sym typeface="Wingdings" panose="05000000000000000000" pitchFamily="2" charset="2"/>
              </a:rPr>
              <a:t>size</a:t>
            </a:r>
            <a:r>
              <a:rPr lang="cs-CZ" sz="2000" dirty="0">
                <a:sym typeface="Wingdings" panose="05000000000000000000" pitchFamily="2" charset="2"/>
              </a:rPr>
              <a:t> of the network (</a:t>
            </a:r>
            <a:r>
              <a:rPr lang="cs-CZ" sz="2000" dirty="0" err="1">
                <a:sym typeface="Wingdings" panose="05000000000000000000" pitchFamily="2" charset="2"/>
              </a:rPr>
              <a:t>can</a:t>
            </a:r>
            <a:r>
              <a:rPr lang="cs-CZ" sz="2000" dirty="0">
                <a:sym typeface="Wingdings" panose="05000000000000000000" pitchFamily="2" charset="2"/>
              </a:rPr>
              <a:t> </a:t>
            </a:r>
            <a:r>
              <a:rPr lang="cs-CZ" sz="2000" dirty="0" err="1">
                <a:sym typeface="Wingdings" panose="05000000000000000000" pitchFamily="2" charset="2"/>
              </a:rPr>
              <a:t>be</a:t>
            </a:r>
            <a:r>
              <a:rPr lang="cs-CZ" sz="2000" dirty="0">
                <a:sym typeface="Wingdings" panose="05000000000000000000" pitchFamily="2" charset="2"/>
              </a:rPr>
              <a:t> </a:t>
            </a:r>
            <a:r>
              <a:rPr lang="cs-CZ" sz="2000" dirty="0" err="1">
                <a:sym typeface="Wingdings" panose="05000000000000000000" pitchFamily="2" charset="2"/>
              </a:rPr>
              <a:t>seen</a:t>
            </a:r>
            <a:r>
              <a:rPr lang="cs-CZ" sz="2000" dirty="0">
                <a:sym typeface="Wingdings" panose="05000000000000000000" pitchFamily="2" charset="2"/>
              </a:rPr>
              <a:t> as a </a:t>
            </a:r>
            <a:r>
              <a:rPr lang="cs-CZ" sz="2000" dirty="0" err="1">
                <a:sym typeface="Wingdings" panose="05000000000000000000" pitchFamily="2" charset="2"/>
              </a:rPr>
              <a:t>form</a:t>
            </a:r>
            <a:r>
              <a:rPr lang="cs-CZ" sz="2000" dirty="0">
                <a:sym typeface="Wingdings" panose="05000000000000000000" pitchFamily="2" charset="2"/>
              </a:rPr>
              <a:t> of </a:t>
            </a:r>
            <a:r>
              <a:rPr lang="cs-CZ" sz="2000" dirty="0" err="1">
                <a:sym typeface="Wingdings" panose="05000000000000000000" pitchFamily="2" charset="2"/>
              </a:rPr>
              <a:t>price</a:t>
            </a:r>
            <a:r>
              <a:rPr lang="cs-CZ" sz="2000" dirty="0">
                <a:sym typeface="Wingdings" panose="05000000000000000000" pitchFamily="2" charset="2"/>
              </a:rPr>
              <a:t> </a:t>
            </a:r>
            <a:r>
              <a:rPr lang="cs-CZ" sz="2000" dirty="0" err="1">
                <a:sym typeface="Wingdings" panose="05000000000000000000" pitchFamily="2" charset="2"/>
              </a:rPr>
              <a:t>discrimination</a:t>
            </a:r>
            <a:r>
              <a:rPr lang="cs-CZ" sz="2000" dirty="0">
                <a:sym typeface="Wingdings" panose="05000000000000000000" pitchFamily="2" charset="2"/>
              </a:rPr>
              <a:t>, with </a:t>
            </a:r>
            <a:r>
              <a:rPr lang="cs-CZ" sz="2000" dirty="0" err="1">
                <a:sym typeface="Wingdings" panose="05000000000000000000" pitchFamily="2" charset="2"/>
              </a:rPr>
              <a:t>people</a:t>
            </a:r>
            <a:r>
              <a:rPr lang="cs-CZ" sz="2000" dirty="0">
                <a:sym typeface="Wingdings" panose="05000000000000000000" pitchFamily="2" charset="2"/>
              </a:rPr>
              <a:t> </a:t>
            </a:r>
            <a:r>
              <a:rPr lang="cs-CZ" sz="2000" dirty="0" err="1">
                <a:sym typeface="Wingdings" panose="05000000000000000000" pitchFamily="2" charset="2"/>
              </a:rPr>
              <a:t>using</a:t>
            </a:r>
            <a:r>
              <a:rPr lang="cs-CZ" sz="2000" dirty="0">
                <a:sym typeface="Wingdings" panose="05000000000000000000" pitchFamily="2" charset="2"/>
              </a:rPr>
              <a:t> </a:t>
            </a:r>
            <a:r>
              <a:rPr lang="cs-CZ" sz="2000" dirty="0" err="1">
                <a:sym typeface="Wingdings" panose="05000000000000000000" pitchFamily="2" charset="2"/>
              </a:rPr>
              <a:t>pirated</a:t>
            </a:r>
            <a:r>
              <a:rPr lang="cs-CZ" sz="2000" dirty="0">
                <a:sym typeface="Wingdings" panose="05000000000000000000" pitchFamily="2" charset="2"/>
              </a:rPr>
              <a:t> </a:t>
            </a:r>
            <a:r>
              <a:rPr lang="cs-CZ" sz="2000" dirty="0" err="1">
                <a:sym typeface="Wingdings" panose="05000000000000000000" pitchFamily="2" charset="2"/>
              </a:rPr>
              <a:t>copies</a:t>
            </a:r>
            <a:r>
              <a:rPr lang="cs-CZ" sz="2000" dirty="0">
                <a:sym typeface="Wingdings" panose="05000000000000000000" pitchFamily="2" charset="2"/>
              </a:rPr>
              <a:t> </a:t>
            </a:r>
            <a:r>
              <a:rPr lang="cs-CZ" sz="2000" dirty="0" err="1">
                <a:sym typeface="Wingdings" panose="05000000000000000000" pitchFamily="2" charset="2"/>
              </a:rPr>
              <a:t>having</a:t>
            </a:r>
            <a:r>
              <a:rPr lang="cs-CZ" sz="2000" dirty="0">
                <a:sym typeface="Wingdings" panose="05000000000000000000" pitchFamily="2" charset="2"/>
              </a:rPr>
              <a:t> </a:t>
            </a:r>
            <a:r>
              <a:rPr lang="en-GB" sz="2000" dirty="0">
                <a:sym typeface="Wingdings" panose="05000000000000000000" pitchFamily="2" charset="2"/>
              </a:rPr>
              <a:t>highly </a:t>
            </a:r>
            <a:r>
              <a:rPr lang="cs-CZ" sz="2000" dirty="0" err="1">
                <a:sym typeface="Wingdings" panose="05000000000000000000" pitchFamily="2" charset="2"/>
              </a:rPr>
              <a:t>elastic</a:t>
            </a:r>
            <a:r>
              <a:rPr lang="cs-CZ" sz="2000" dirty="0">
                <a:sym typeface="Wingdings" panose="05000000000000000000" pitchFamily="2" charset="2"/>
              </a:rPr>
              <a:t> </a:t>
            </a:r>
            <a:r>
              <a:rPr lang="cs-CZ" sz="2000" dirty="0" err="1">
                <a:sym typeface="Wingdings" panose="05000000000000000000" pitchFamily="2" charset="2"/>
              </a:rPr>
              <a:t>demand</a:t>
            </a:r>
            <a:r>
              <a:rPr lang="cs-CZ" sz="2000" dirty="0">
                <a:sym typeface="Wingdings" panose="05000000000000000000" pitchFamily="2" charset="2"/>
              </a:rPr>
              <a:t>)</a:t>
            </a:r>
          </a:p>
          <a:p>
            <a:pPr lvl="1"/>
            <a:r>
              <a:rPr lang="cs-CZ" sz="2000" u="sng" dirty="0" err="1">
                <a:sym typeface="Wingdings" panose="05000000000000000000" pitchFamily="2" charset="2"/>
              </a:rPr>
              <a:t>Example</a:t>
            </a:r>
            <a:r>
              <a:rPr lang="cs-CZ" sz="2000" u="sng" dirty="0">
                <a:sym typeface="Wingdings" panose="05000000000000000000" pitchFamily="2" charset="2"/>
              </a:rPr>
              <a:t> </a:t>
            </a:r>
            <a:r>
              <a:rPr lang="cs-CZ" sz="2000" b="1" dirty="0">
                <a:sym typeface="Wingdings" panose="05000000000000000000" pitchFamily="2" charset="2"/>
              </a:rPr>
              <a:t>: </a:t>
            </a:r>
            <a:r>
              <a:rPr lang="cs-CZ" sz="2000" dirty="0">
                <a:sym typeface="Wingdings" panose="05000000000000000000" pitchFamily="2" charset="2"/>
              </a:rPr>
              <a:t>Microsoft </a:t>
            </a:r>
            <a:r>
              <a:rPr lang="cs-CZ" sz="2000" dirty="0" err="1">
                <a:sym typeface="Wingdings" panose="05000000000000000000" pitchFamily="2" charset="2"/>
              </a:rPr>
              <a:t>could</a:t>
            </a:r>
            <a:r>
              <a:rPr lang="cs-CZ" sz="2000" dirty="0">
                <a:sym typeface="Wingdings" panose="05000000000000000000" pitchFamily="2" charset="2"/>
              </a:rPr>
              <a:t> </a:t>
            </a:r>
            <a:r>
              <a:rPr lang="cs-CZ" sz="2000" dirty="0" err="1">
                <a:sym typeface="Wingdings" panose="05000000000000000000" pitchFamily="2" charset="2"/>
              </a:rPr>
              <a:t>be</a:t>
            </a:r>
            <a:r>
              <a:rPr lang="cs-CZ" sz="2000" dirty="0">
                <a:sym typeface="Wingdings" panose="05000000000000000000" pitchFamily="2" charset="2"/>
              </a:rPr>
              <a:t> more </a:t>
            </a:r>
            <a:r>
              <a:rPr lang="cs-CZ" sz="2000" dirty="0" err="1">
                <a:sym typeface="Wingdings" panose="05000000000000000000" pitchFamily="2" charset="2"/>
              </a:rPr>
              <a:t>aggresive</a:t>
            </a:r>
            <a:r>
              <a:rPr lang="cs-CZ" sz="2000" dirty="0">
                <a:sym typeface="Wingdings" panose="05000000000000000000" pitchFamily="2" charset="2"/>
              </a:rPr>
              <a:t> </a:t>
            </a:r>
            <a:r>
              <a:rPr lang="cs-CZ" sz="2000" dirty="0" err="1">
                <a:sym typeface="Wingdings" panose="05000000000000000000" pitchFamily="2" charset="2"/>
              </a:rPr>
              <a:t>against</a:t>
            </a:r>
            <a:r>
              <a:rPr lang="cs-CZ" sz="2000" dirty="0">
                <a:sym typeface="Wingdings" panose="05000000000000000000" pitchFamily="2" charset="2"/>
              </a:rPr>
              <a:t> </a:t>
            </a:r>
            <a:r>
              <a:rPr lang="cs-CZ" sz="2000" dirty="0" err="1">
                <a:sym typeface="Wingdings" panose="05000000000000000000" pitchFamily="2" charset="2"/>
              </a:rPr>
              <a:t>illegal</a:t>
            </a:r>
            <a:r>
              <a:rPr lang="cs-CZ" sz="2000" dirty="0">
                <a:sym typeface="Wingdings" panose="05000000000000000000" pitchFamily="2" charset="2"/>
              </a:rPr>
              <a:t> </a:t>
            </a:r>
            <a:r>
              <a:rPr lang="cs-CZ" sz="2000" dirty="0" err="1">
                <a:sym typeface="Wingdings" panose="05000000000000000000" pitchFamily="2" charset="2"/>
              </a:rPr>
              <a:t>copies</a:t>
            </a:r>
            <a:r>
              <a:rPr lang="cs-CZ" sz="2000" dirty="0">
                <a:sym typeface="Wingdings" panose="05000000000000000000" pitchFamily="2" charset="2"/>
              </a:rPr>
              <a:t> of Windows </a:t>
            </a:r>
            <a:r>
              <a:rPr lang="cs-CZ" sz="2000" dirty="0" err="1">
                <a:sym typeface="Wingdings" panose="05000000000000000000" pitchFamily="2" charset="2"/>
              </a:rPr>
              <a:t>or</a:t>
            </a:r>
            <a:r>
              <a:rPr lang="cs-CZ" sz="2000" dirty="0">
                <a:sym typeface="Wingdings" panose="05000000000000000000" pitchFamily="2" charset="2"/>
              </a:rPr>
              <a:t> Office</a:t>
            </a:r>
          </a:p>
        </p:txBody>
      </p:sp>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err="1"/>
              <a:t>Consumer</a:t>
            </a:r>
            <a:r>
              <a:rPr lang="cs-CZ" dirty="0"/>
              <a:t> </a:t>
            </a:r>
            <a:r>
              <a:rPr lang="cs-CZ" dirty="0" err="1"/>
              <a:t>expectations</a:t>
            </a:r>
            <a:r>
              <a:rPr lang="cs-CZ" dirty="0"/>
              <a:t> and </a:t>
            </a:r>
            <a:r>
              <a:rPr lang="cs-CZ" dirty="0" err="1"/>
              <a:t>critical</a:t>
            </a:r>
            <a:r>
              <a:rPr lang="cs-CZ" dirty="0"/>
              <a:t> </a:t>
            </a:r>
            <a:r>
              <a:rPr lang="cs-CZ" dirty="0" err="1"/>
              <a:t>mass</a:t>
            </a:r>
            <a:endParaRPr lang="cs-CZ" dirty="0"/>
          </a:p>
        </p:txBody>
      </p:sp>
      <p:pic>
        <p:nvPicPr>
          <p:cNvPr id="6146" name="Picture 2" descr="Software Piracy Facts - What You Need to Know | Hypertec SP">
            <a:extLst>
              <a:ext uri="{FF2B5EF4-FFF2-40B4-BE49-F238E27FC236}">
                <a16:creationId xmlns:a16="http://schemas.microsoft.com/office/drawing/2014/main" id="{CE7012D6-FBCE-7927-E2FE-B4F71AA15A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6225" y="3654852"/>
            <a:ext cx="4249361" cy="3203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0222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45074" y="1474377"/>
            <a:ext cx="11186505" cy="5234808"/>
          </a:xfrm>
        </p:spPr>
        <p:txBody>
          <a:bodyPr>
            <a:normAutofit/>
          </a:bodyPr>
          <a:lstStyle/>
          <a:p>
            <a:pPr marL="0" indent="0">
              <a:buNone/>
            </a:pPr>
            <a:r>
              <a:rPr lang="cs-CZ" sz="2000" b="1" dirty="0" err="1">
                <a:sym typeface="Wingdings" panose="05000000000000000000" pitchFamily="2" charset="2"/>
              </a:rPr>
              <a:t>How</a:t>
            </a:r>
            <a:r>
              <a:rPr lang="cs-CZ" sz="2000" b="1" dirty="0">
                <a:sym typeface="Wingdings" panose="05000000000000000000" pitchFamily="2" charset="2"/>
              </a:rPr>
              <a:t> to </a:t>
            </a:r>
            <a:r>
              <a:rPr lang="cs-CZ" sz="2000" b="1" dirty="0" err="1">
                <a:sym typeface="Wingdings" panose="05000000000000000000" pitchFamily="2" charset="2"/>
              </a:rPr>
              <a:t>ensure</a:t>
            </a:r>
            <a:r>
              <a:rPr lang="cs-CZ" sz="2000" b="1" dirty="0">
                <a:sym typeface="Wingdings" panose="05000000000000000000" pitchFamily="2" charset="2"/>
              </a:rPr>
              <a:t> </a:t>
            </a:r>
            <a:r>
              <a:rPr lang="cs-CZ" sz="2000" b="1" dirty="0" err="1">
                <a:sym typeface="Wingdings" panose="05000000000000000000" pitchFamily="2" charset="2"/>
              </a:rPr>
              <a:t>critical</a:t>
            </a:r>
            <a:r>
              <a:rPr lang="cs-CZ" sz="2000" b="1" dirty="0">
                <a:sym typeface="Wingdings" panose="05000000000000000000" pitchFamily="2" charset="2"/>
              </a:rPr>
              <a:t> </a:t>
            </a:r>
            <a:r>
              <a:rPr lang="cs-CZ" sz="2000" b="1" dirty="0" err="1">
                <a:sym typeface="Wingdings" panose="05000000000000000000" pitchFamily="2" charset="2"/>
              </a:rPr>
              <a:t>mass</a:t>
            </a:r>
            <a:r>
              <a:rPr lang="cs-CZ" sz="2000" b="1" dirty="0">
                <a:sym typeface="Wingdings" panose="05000000000000000000" pitchFamily="2" charset="2"/>
              </a:rPr>
              <a:t> (direct network </a:t>
            </a:r>
            <a:r>
              <a:rPr lang="cs-CZ" sz="2000" b="1" dirty="0" err="1">
                <a:sym typeface="Wingdings" panose="05000000000000000000" pitchFamily="2" charset="2"/>
              </a:rPr>
              <a:t>externalities</a:t>
            </a:r>
            <a:r>
              <a:rPr lang="cs-CZ" sz="2000" b="1" dirty="0">
                <a:sym typeface="Wingdings" panose="05000000000000000000" pitchFamily="2" charset="2"/>
              </a:rPr>
              <a:t>)</a:t>
            </a:r>
          </a:p>
          <a:p>
            <a:r>
              <a:rPr lang="cs-CZ" sz="2000" dirty="0" err="1">
                <a:sym typeface="Wingdings" panose="05000000000000000000" pitchFamily="2" charset="2"/>
              </a:rPr>
              <a:t>Government</a:t>
            </a:r>
            <a:r>
              <a:rPr lang="cs-CZ" sz="2000" dirty="0">
                <a:sym typeface="Wingdings" panose="05000000000000000000" pitchFamily="2" charset="2"/>
              </a:rPr>
              <a:t> </a:t>
            </a:r>
            <a:r>
              <a:rPr lang="cs-CZ" sz="2000" dirty="0" err="1">
                <a:sym typeface="Wingdings" panose="05000000000000000000" pitchFamily="2" charset="2"/>
              </a:rPr>
              <a:t>intervention</a:t>
            </a:r>
            <a:endParaRPr lang="cs-CZ" sz="2000" dirty="0">
              <a:sym typeface="Wingdings" panose="05000000000000000000" pitchFamily="2" charset="2"/>
            </a:endParaRPr>
          </a:p>
          <a:p>
            <a:pPr lvl="1"/>
            <a:r>
              <a:rPr lang="cs-CZ" sz="2000" u="sng" dirty="0" err="1">
                <a:sym typeface="Wingdings" panose="05000000000000000000" pitchFamily="2" charset="2"/>
              </a:rPr>
              <a:t>Example</a:t>
            </a:r>
            <a:r>
              <a:rPr lang="cs-CZ" sz="2000" u="sng" dirty="0">
                <a:sym typeface="Wingdings" panose="05000000000000000000" pitchFamily="2" charset="2"/>
              </a:rPr>
              <a:t> </a:t>
            </a:r>
            <a:r>
              <a:rPr lang="cs-CZ" sz="2000" b="1" dirty="0">
                <a:sym typeface="Wingdings" panose="05000000000000000000" pitchFamily="2" charset="2"/>
              </a:rPr>
              <a:t>: </a:t>
            </a:r>
            <a:r>
              <a:rPr lang="cs-CZ" sz="2000" dirty="0">
                <a:sym typeface="Wingdings" panose="05000000000000000000" pitchFamily="2" charset="2"/>
              </a:rPr>
              <a:t>Analog TV Broadcasting in </a:t>
            </a:r>
            <a:r>
              <a:rPr lang="cs-CZ" sz="2000" dirty="0" err="1">
                <a:sym typeface="Wingdings" panose="05000000000000000000" pitchFamily="2" charset="2"/>
              </a:rPr>
              <a:t>Czechia</a:t>
            </a:r>
            <a:r>
              <a:rPr lang="cs-CZ" sz="2000" dirty="0">
                <a:sym typeface="Wingdings" panose="05000000000000000000" pitchFamily="2" charset="2"/>
              </a:rPr>
              <a:t> </a:t>
            </a:r>
            <a:r>
              <a:rPr lang="cs-CZ" sz="2000" dirty="0" err="1">
                <a:sym typeface="Wingdings" panose="05000000000000000000" pitchFamily="2" charset="2"/>
              </a:rPr>
              <a:t>discontinued</a:t>
            </a:r>
            <a:r>
              <a:rPr lang="cs-CZ" sz="2000" dirty="0">
                <a:sym typeface="Wingdings" panose="05000000000000000000" pitchFamily="2" charset="2"/>
              </a:rPr>
              <a:t> on 12th </a:t>
            </a:r>
            <a:r>
              <a:rPr lang="cs-CZ" sz="2000" dirty="0" err="1">
                <a:sym typeface="Wingdings" panose="05000000000000000000" pitchFamily="2" charset="2"/>
              </a:rPr>
              <a:t>February</a:t>
            </a:r>
            <a:r>
              <a:rPr lang="cs-CZ" sz="2000" dirty="0">
                <a:sym typeface="Wingdings" panose="05000000000000000000" pitchFamily="2" charset="2"/>
              </a:rPr>
              <a:t> 2012</a:t>
            </a:r>
          </a:p>
          <a:p>
            <a:pPr lvl="1"/>
            <a:endParaRPr lang="cs-CZ" sz="2000" dirty="0">
              <a:sym typeface="Wingdings" panose="05000000000000000000" pitchFamily="2" charset="2"/>
            </a:endParaRPr>
          </a:p>
          <a:p>
            <a:pPr marL="457200" lvl="1" indent="0">
              <a:buNone/>
            </a:pPr>
            <a:endParaRPr lang="cs-CZ" sz="2000" dirty="0">
              <a:sym typeface="Wingdings" panose="05000000000000000000" pitchFamily="2" charset="2"/>
            </a:endParaRPr>
          </a:p>
        </p:txBody>
      </p:sp>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err="1"/>
              <a:t>Consumer</a:t>
            </a:r>
            <a:r>
              <a:rPr lang="cs-CZ" dirty="0"/>
              <a:t> </a:t>
            </a:r>
            <a:r>
              <a:rPr lang="cs-CZ" dirty="0" err="1"/>
              <a:t>expectations</a:t>
            </a:r>
            <a:r>
              <a:rPr lang="cs-CZ" dirty="0"/>
              <a:t> and </a:t>
            </a:r>
            <a:r>
              <a:rPr lang="cs-CZ" dirty="0" err="1"/>
              <a:t>critical</a:t>
            </a:r>
            <a:r>
              <a:rPr lang="cs-CZ" dirty="0"/>
              <a:t> </a:t>
            </a:r>
            <a:r>
              <a:rPr lang="cs-CZ" dirty="0" err="1"/>
              <a:t>mass</a:t>
            </a:r>
            <a:endParaRPr lang="cs-CZ" dirty="0"/>
          </a:p>
        </p:txBody>
      </p:sp>
      <p:pic>
        <p:nvPicPr>
          <p:cNvPr id="5124" name="Picture 4" descr="V Rakousku se chýlí ke konci analogová kabelová televize - Lupa.cz">
            <a:extLst>
              <a:ext uri="{FF2B5EF4-FFF2-40B4-BE49-F238E27FC236}">
                <a16:creationId xmlns:a16="http://schemas.microsoft.com/office/drawing/2014/main" id="{1D1B1472-8143-F1E8-405D-92934F601F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0636" y="3201222"/>
            <a:ext cx="4468330" cy="2502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28511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45074" y="1474377"/>
            <a:ext cx="11186505" cy="5234808"/>
          </a:xfrm>
        </p:spPr>
        <p:txBody>
          <a:bodyPr>
            <a:normAutofit/>
          </a:bodyPr>
          <a:lstStyle/>
          <a:p>
            <a:pPr marL="0" indent="0">
              <a:buNone/>
            </a:pPr>
            <a:r>
              <a:rPr lang="cs-CZ" sz="2000" b="1" dirty="0" err="1">
                <a:sym typeface="Wingdings" panose="05000000000000000000" pitchFamily="2" charset="2"/>
              </a:rPr>
              <a:t>How</a:t>
            </a:r>
            <a:r>
              <a:rPr lang="cs-CZ" sz="2000" b="1" dirty="0">
                <a:sym typeface="Wingdings" panose="05000000000000000000" pitchFamily="2" charset="2"/>
              </a:rPr>
              <a:t> to </a:t>
            </a:r>
            <a:r>
              <a:rPr lang="cs-CZ" sz="2000" b="1" dirty="0" err="1">
                <a:sym typeface="Wingdings" panose="05000000000000000000" pitchFamily="2" charset="2"/>
              </a:rPr>
              <a:t>ensure</a:t>
            </a:r>
            <a:r>
              <a:rPr lang="cs-CZ" sz="2000" b="1" dirty="0">
                <a:sym typeface="Wingdings" panose="05000000000000000000" pitchFamily="2" charset="2"/>
              </a:rPr>
              <a:t> </a:t>
            </a:r>
            <a:r>
              <a:rPr lang="cs-CZ" sz="2000" b="1" dirty="0" err="1">
                <a:sym typeface="Wingdings" panose="05000000000000000000" pitchFamily="2" charset="2"/>
              </a:rPr>
              <a:t>critical</a:t>
            </a:r>
            <a:r>
              <a:rPr lang="cs-CZ" sz="2000" b="1" dirty="0">
                <a:sym typeface="Wingdings" panose="05000000000000000000" pitchFamily="2" charset="2"/>
              </a:rPr>
              <a:t> </a:t>
            </a:r>
            <a:r>
              <a:rPr lang="cs-CZ" sz="2000" b="1" dirty="0" err="1">
                <a:sym typeface="Wingdings" panose="05000000000000000000" pitchFamily="2" charset="2"/>
              </a:rPr>
              <a:t>mass</a:t>
            </a:r>
            <a:r>
              <a:rPr lang="cs-CZ" sz="2000" b="1" dirty="0">
                <a:sym typeface="Wingdings" panose="05000000000000000000" pitchFamily="2" charset="2"/>
              </a:rPr>
              <a:t> (</a:t>
            </a:r>
            <a:r>
              <a:rPr lang="cs-CZ" sz="2000" b="1" dirty="0" err="1">
                <a:sym typeface="Wingdings" panose="05000000000000000000" pitchFamily="2" charset="2"/>
              </a:rPr>
              <a:t>indirect</a:t>
            </a:r>
            <a:r>
              <a:rPr lang="cs-CZ" sz="2000" b="1" dirty="0">
                <a:sym typeface="Wingdings" panose="05000000000000000000" pitchFamily="2" charset="2"/>
              </a:rPr>
              <a:t> network </a:t>
            </a:r>
            <a:r>
              <a:rPr lang="cs-CZ" sz="2000" b="1" dirty="0" err="1">
                <a:sym typeface="Wingdings" panose="05000000000000000000" pitchFamily="2" charset="2"/>
              </a:rPr>
              <a:t>externalities</a:t>
            </a:r>
            <a:r>
              <a:rPr lang="cs-CZ" sz="2000" b="1" dirty="0">
                <a:sym typeface="Wingdings" panose="05000000000000000000" pitchFamily="2" charset="2"/>
              </a:rPr>
              <a:t>)</a:t>
            </a:r>
          </a:p>
          <a:p>
            <a:r>
              <a:rPr lang="cs-CZ" sz="2000" dirty="0" err="1">
                <a:sym typeface="Wingdings" panose="05000000000000000000" pitchFamily="2" charset="2"/>
              </a:rPr>
              <a:t>Price</a:t>
            </a:r>
            <a:r>
              <a:rPr lang="cs-CZ" sz="2000" dirty="0">
                <a:sym typeface="Wingdings" panose="05000000000000000000" pitchFamily="2" charset="2"/>
              </a:rPr>
              <a:t> </a:t>
            </a:r>
            <a:r>
              <a:rPr lang="cs-CZ" sz="2000" dirty="0" err="1">
                <a:sym typeface="Wingdings" panose="05000000000000000000" pitchFamily="2" charset="2"/>
              </a:rPr>
              <a:t>discrimination</a:t>
            </a:r>
            <a:r>
              <a:rPr lang="cs-CZ" sz="2000" dirty="0">
                <a:sym typeface="Wingdings" panose="05000000000000000000" pitchFamily="2" charset="2"/>
              </a:rPr>
              <a:t> </a:t>
            </a:r>
            <a:r>
              <a:rPr lang="cs-CZ" sz="2000" dirty="0" err="1">
                <a:sym typeface="Wingdings" panose="05000000000000000000" pitchFamily="2" charset="2"/>
              </a:rPr>
              <a:t>between</a:t>
            </a:r>
            <a:r>
              <a:rPr lang="cs-CZ" sz="2000" dirty="0">
                <a:sym typeface="Wingdings" panose="05000000000000000000" pitchFamily="2" charset="2"/>
              </a:rPr>
              <a:t> </a:t>
            </a:r>
            <a:r>
              <a:rPr lang="cs-CZ" sz="2000" dirty="0" err="1">
                <a:sym typeface="Wingdings" panose="05000000000000000000" pitchFamily="2" charset="2"/>
              </a:rPr>
              <a:t>two</a:t>
            </a:r>
            <a:r>
              <a:rPr lang="cs-CZ" sz="2000" dirty="0">
                <a:sym typeface="Wingdings" panose="05000000000000000000" pitchFamily="2" charset="2"/>
              </a:rPr>
              <a:t> </a:t>
            </a:r>
            <a:r>
              <a:rPr lang="cs-CZ" sz="2000" dirty="0" err="1">
                <a:sym typeface="Wingdings" panose="05000000000000000000" pitchFamily="2" charset="2"/>
              </a:rPr>
              <a:t>sides</a:t>
            </a:r>
            <a:r>
              <a:rPr lang="cs-CZ" sz="2000" dirty="0">
                <a:sym typeface="Wingdings" panose="05000000000000000000" pitchFamily="2" charset="2"/>
              </a:rPr>
              <a:t> of the market</a:t>
            </a:r>
          </a:p>
          <a:p>
            <a:pPr marL="0" indent="0">
              <a:buNone/>
            </a:pPr>
            <a:r>
              <a:rPr lang="cs-CZ" sz="2000" dirty="0">
                <a:sym typeface="Wingdings" panose="05000000000000000000" pitchFamily="2" charset="2"/>
              </a:rPr>
              <a:t>    </a:t>
            </a:r>
            <a:r>
              <a:rPr lang="cs-CZ" sz="2000" dirty="0" err="1">
                <a:sym typeface="Wingdings" panose="05000000000000000000" pitchFamily="2" charset="2"/>
              </a:rPr>
              <a:t>Subsidise</a:t>
            </a:r>
            <a:r>
              <a:rPr lang="cs-CZ" sz="2000" dirty="0">
                <a:sym typeface="Wingdings" panose="05000000000000000000" pitchFamily="2" charset="2"/>
              </a:rPr>
              <a:t> the </a:t>
            </a:r>
            <a:r>
              <a:rPr lang="cs-CZ" sz="2000" dirty="0" err="1">
                <a:sym typeface="Wingdings" panose="05000000000000000000" pitchFamily="2" charset="2"/>
              </a:rPr>
              <a:t>side</a:t>
            </a:r>
            <a:r>
              <a:rPr lang="cs-CZ" sz="2000" dirty="0">
                <a:sym typeface="Wingdings" panose="05000000000000000000" pitchFamily="2" charset="2"/>
              </a:rPr>
              <a:t> of market </a:t>
            </a:r>
            <a:r>
              <a:rPr lang="cs-CZ" sz="2000" dirty="0" err="1">
                <a:sym typeface="Wingdings" panose="05000000000000000000" pitchFamily="2" charset="2"/>
              </a:rPr>
              <a:t>where</a:t>
            </a:r>
            <a:r>
              <a:rPr lang="cs-CZ" sz="2000" dirty="0">
                <a:sym typeface="Wingdings" panose="05000000000000000000" pitchFamily="2" charset="2"/>
              </a:rPr>
              <a:t> </a:t>
            </a:r>
            <a:r>
              <a:rPr lang="cs-CZ" sz="2000" dirty="0" err="1">
                <a:sym typeface="Wingdings" panose="05000000000000000000" pitchFamily="2" charset="2"/>
              </a:rPr>
              <a:t>demand</a:t>
            </a:r>
            <a:r>
              <a:rPr lang="cs-CZ" sz="2000" dirty="0">
                <a:sym typeface="Wingdings" panose="05000000000000000000" pitchFamily="2" charset="2"/>
              </a:rPr>
              <a:t> more </a:t>
            </a:r>
            <a:r>
              <a:rPr lang="cs-CZ" sz="2000" dirty="0" err="1">
                <a:sym typeface="Wingdings" panose="05000000000000000000" pitchFamily="2" charset="2"/>
              </a:rPr>
              <a:t>price</a:t>
            </a:r>
            <a:r>
              <a:rPr lang="cs-CZ" sz="2000" dirty="0">
                <a:sym typeface="Wingdings" panose="05000000000000000000" pitchFamily="2" charset="2"/>
              </a:rPr>
              <a:t> </a:t>
            </a:r>
            <a:r>
              <a:rPr lang="cs-CZ" sz="2000" dirty="0" err="1">
                <a:sym typeface="Wingdings" panose="05000000000000000000" pitchFamily="2" charset="2"/>
              </a:rPr>
              <a:t>elastic</a:t>
            </a:r>
            <a:endParaRPr lang="cs-CZ" sz="2000" dirty="0">
              <a:sym typeface="Wingdings" panose="05000000000000000000" pitchFamily="2" charset="2"/>
            </a:endParaRPr>
          </a:p>
        </p:txBody>
      </p:sp>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err="1"/>
              <a:t>Consumer</a:t>
            </a:r>
            <a:r>
              <a:rPr lang="cs-CZ" dirty="0"/>
              <a:t> </a:t>
            </a:r>
            <a:r>
              <a:rPr lang="cs-CZ" dirty="0" err="1"/>
              <a:t>expectations</a:t>
            </a:r>
            <a:r>
              <a:rPr lang="cs-CZ" dirty="0"/>
              <a:t> and </a:t>
            </a:r>
            <a:r>
              <a:rPr lang="cs-CZ" dirty="0" err="1"/>
              <a:t>critical</a:t>
            </a:r>
            <a:r>
              <a:rPr lang="cs-CZ" dirty="0"/>
              <a:t> </a:t>
            </a:r>
            <a:r>
              <a:rPr lang="cs-CZ" dirty="0" err="1"/>
              <a:t>mass</a:t>
            </a:r>
            <a:endParaRPr lang="cs-CZ" dirty="0"/>
          </a:p>
        </p:txBody>
      </p:sp>
    </p:spTree>
    <p:extLst>
      <p:ext uri="{BB962C8B-B14F-4D97-AF65-F5344CB8AC3E}">
        <p14:creationId xmlns:p14="http://schemas.microsoft.com/office/powerpoint/2010/main" val="36736942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45074" y="1474377"/>
            <a:ext cx="11346926" cy="5234808"/>
          </a:xfrm>
        </p:spPr>
        <p:txBody>
          <a:bodyPr>
            <a:normAutofit/>
          </a:bodyPr>
          <a:lstStyle/>
          <a:p>
            <a:pPr marL="0" indent="0">
              <a:buNone/>
            </a:pPr>
            <a:r>
              <a:rPr lang="cs-CZ" sz="2000" b="1" dirty="0" err="1">
                <a:sym typeface="Wingdings" panose="05000000000000000000" pitchFamily="2" charset="2"/>
              </a:rPr>
              <a:t>How</a:t>
            </a:r>
            <a:r>
              <a:rPr lang="cs-CZ" sz="2000" b="1" dirty="0">
                <a:sym typeface="Wingdings" panose="05000000000000000000" pitchFamily="2" charset="2"/>
              </a:rPr>
              <a:t> to </a:t>
            </a:r>
            <a:r>
              <a:rPr lang="cs-CZ" sz="2000" b="1" dirty="0" err="1">
                <a:sym typeface="Wingdings" panose="05000000000000000000" pitchFamily="2" charset="2"/>
              </a:rPr>
              <a:t>ensure</a:t>
            </a:r>
            <a:r>
              <a:rPr lang="cs-CZ" sz="2000" b="1" dirty="0">
                <a:sym typeface="Wingdings" panose="05000000000000000000" pitchFamily="2" charset="2"/>
              </a:rPr>
              <a:t> </a:t>
            </a:r>
            <a:r>
              <a:rPr lang="cs-CZ" sz="2000" b="1" dirty="0" err="1">
                <a:sym typeface="Wingdings" panose="05000000000000000000" pitchFamily="2" charset="2"/>
              </a:rPr>
              <a:t>critical</a:t>
            </a:r>
            <a:r>
              <a:rPr lang="cs-CZ" sz="2000" b="1" dirty="0">
                <a:sym typeface="Wingdings" panose="05000000000000000000" pitchFamily="2" charset="2"/>
              </a:rPr>
              <a:t> </a:t>
            </a:r>
            <a:r>
              <a:rPr lang="cs-CZ" sz="2000" b="1" dirty="0" err="1">
                <a:sym typeface="Wingdings" panose="05000000000000000000" pitchFamily="2" charset="2"/>
              </a:rPr>
              <a:t>mass</a:t>
            </a:r>
            <a:r>
              <a:rPr lang="cs-CZ" sz="2000" b="1" dirty="0">
                <a:sym typeface="Wingdings" panose="05000000000000000000" pitchFamily="2" charset="2"/>
              </a:rPr>
              <a:t> (</a:t>
            </a:r>
            <a:r>
              <a:rPr lang="cs-CZ" sz="2000" b="1" dirty="0" err="1">
                <a:sym typeface="Wingdings" panose="05000000000000000000" pitchFamily="2" charset="2"/>
              </a:rPr>
              <a:t>indirect</a:t>
            </a:r>
            <a:r>
              <a:rPr lang="cs-CZ" sz="2000" b="1" dirty="0">
                <a:sym typeface="Wingdings" panose="05000000000000000000" pitchFamily="2" charset="2"/>
              </a:rPr>
              <a:t> network </a:t>
            </a:r>
            <a:r>
              <a:rPr lang="cs-CZ" sz="2000" b="1" dirty="0" err="1">
                <a:sym typeface="Wingdings" panose="05000000000000000000" pitchFamily="2" charset="2"/>
              </a:rPr>
              <a:t>externalities</a:t>
            </a:r>
            <a:r>
              <a:rPr lang="cs-CZ" sz="2000" b="1" dirty="0">
                <a:sym typeface="Wingdings" panose="05000000000000000000" pitchFamily="2" charset="2"/>
              </a:rPr>
              <a:t>)</a:t>
            </a:r>
          </a:p>
          <a:p>
            <a:r>
              <a:rPr lang="cs-CZ" sz="2000" dirty="0" err="1">
                <a:sym typeface="Wingdings" panose="05000000000000000000" pitchFamily="2" charset="2"/>
              </a:rPr>
              <a:t>Price</a:t>
            </a:r>
            <a:r>
              <a:rPr lang="cs-CZ" sz="2000" dirty="0">
                <a:sym typeface="Wingdings" panose="05000000000000000000" pitchFamily="2" charset="2"/>
              </a:rPr>
              <a:t> </a:t>
            </a:r>
            <a:r>
              <a:rPr lang="cs-CZ" sz="2000" dirty="0" err="1">
                <a:sym typeface="Wingdings" panose="05000000000000000000" pitchFamily="2" charset="2"/>
              </a:rPr>
              <a:t>discrimination</a:t>
            </a:r>
            <a:r>
              <a:rPr lang="cs-CZ" sz="2000" dirty="0">
                <a:sym typeface="Wingdings" panose="05000000000000000000" pitchFamily="2" charset="2"/>
              </a:rPr>
              <a:t> </a:t>
            </a:r>
            <a:r>
              <a:rPr lang="cs-CZ" sz="2000" dirty="0" err="1">
                <a:sym typeface="Wingdings" panose="05000000000000000000" pitchFamily="2" charset="2"/>
              </a:rPr>
              <a:t>between</a:t>
            </a:r>
            <a:r>
              <a:rPr lang="cs-CZ" sz="2000" dirty="0">
                <a:sym typeface="Wingdings" panose="05000000000000000000" pitchFamily="2" charset="2"/>
              </a:rPr>
              <a:t> </a:t>
            </a:r>
            <a:r>
              <a:rPr lang="cs-CZ" sz="2000" dirty="0" err="1">
                <a:sym typeface="Wingdings" panose="05000000000000000000" pitchFamily="2" charset="2"/>
              </a:rPr>
              <a:t>two</a:t>
            </a:r>
            <a:r>
              <a:rPr lang="cs-CZ" sz="2000" dirty="0">
                <a:sym typeface="Wingdings" panose="05000000000000000000" pitchFamily="2" charset="2"/>
              </a:rPr>
              <a:t> </a:t>
            </a:r>
            <a:r>
              <a:rPr lang="cs-CZ" sz="2000" dirty="0" err="1">
                <a:sym typeface="Wingdings" panose="05000000000000000000" pitchFamily="2" charset="2"/>
              </a:rPr>
              <a:t>sides</a:t>
            </a:r>
            <a:r>
              <a:rPr lang="cs-CZ" sz="2000" dirty="0">
                <a:sym typeface="Wingdings" panose="05000000000000000000" pitchFamily="2" charset="2"/>
              </a:rPr>
              <a:t> of the market</a:t>
            </a:r>
          </a:p>
          <a:p>
            <a:pPr marL="0" indent="0">
              <a:buNone/>
            </a:pPr>
            <a:r>
              <a:rPr lang="cs-CZ" sz="2000" dirty="0">
                <a:sym typeface="Wingdings" panose="05000000000000000000" pitchFamily="2" charset="2"/>
              </a:rPr>
              <a:t>    </a:t>
            </a:r>
            <a:r>
              <a:rPr lang="cs-CZ" sz="2000" dirty="0" err="1">
                <a:sym typeface="Wingdings" panose="05000000000000000000" pitchFamily="2" charset="2"/>
              </a:rPr>
              <a:t>Subsidise</a:t>
            </a:r>
            <a:r>
              <a:rPr lang="cs-CZ" sz="2000" dirty="0">
                <a:sym typeface="Wingdings" panose="05000000000000000000" pitchFamily="2" charset="2"/>
              </a:rPr>
              <a:t> the </a:t>
            </a:r>
            <a:r>
              <a:rPr lang="cs-CZ" sz="2000" dirty="0" err="1">
                <a:sym typeface="Wingdings" panose="05000000000000000000" pitchFamily="2" charset="2"/>
              </a:rPr>
              <a:t>side</a:t>
            </a:r>
            <a:r>
              <a:rPr lang="cs-CZ" sz="2000" dirty="0">
                <a:sym typeface="Wingdings" panose="05000000000000000000" pitchFamily="2" charset="2"/>
              </a:rPr>
              <a:t> of market </a:t>
            </a:r>
            <a:r>
              <a:rPr lang="cs-CZ" sz="2000" dirty="0" err="1">
                <a:sym typeface="Wingdings" panose="05000000000000000000" pitchFamily="2" charset="2"/>
              </a:rPr>
              <a:t>where</a:t>
            </a:r>
            <a:r>
              <a:rPr lang="cs-CZ" sz="2000" dirty="0">
                <a:sym typeface="Wingdings" panose="05000000000000000000" pitchFamily="2" charset="2"/>
              </a:rPr>
              <a:t> </a:t>
            </a:r>
            <a:r>
              <a:rPr lang="cs-CZ" sz="2000" dirty="0" err="1">
                <a:sym typeface="Wingdings" panose="05000000000000000000" pitchFamily="2" charset="2"/>
              </a:rPr>
              <a:t>demand</a:t>
            </a:r>
            <a:r>
              <a:rPr lang="cs-CZ" sz="2000" dirty="0">
                <a:sym typeface="Wingdings" panose="05000000000000000000" pitchFamily="2" charset="2"/>
              </a:rPr>
              <a:t> more </a:t>
            </a:r>
            <a:r>
              <a:rPr lang="cs-CZ" sz="2000" dirty="0" err="1">
                <a:sym typeface="Wingdings" panose="05000000000000000000" pitchFamily="2" charset="2"/>
              </a:rPr>
              <a:t>price</a:t>
            </a:r>
            <a:r>
              <a:rPr lang="cs-CZ" sz="2000" dirty="0">
                <a:sym typeface="Wingdings" panose="05000000000000000000" pitchFamily="2" charset="2"/>
              </a:rPr>
              <a:t> </a:t>
            </a:r>
            <a:r>
              <a:rPr lang="cs-CZ" sz="2000" dirty="0" err="1">
                <a:sym typeface="Wingdings" panose="05000000000000000000" pitchFamily="2" charset="2"/>
              </a:rPr>
              <a:t>elastic</a:t>
            </a:r>
            <a:endParaRPr lang="cs-CZ" sz="2000" dirty="0">
              <a:sym typeface="Wingdings" panose="05000000000000000000" pitchFamily="2" charset="2"/>
            </a:endParaRPr>
          </a:p>
          <a:p>
            <a:pPr lvl="1"/>
            <a:r>
              <a:rPr lang="cs-CZ" sz="2000" b="1" dirty="0" err="1">
                <a:sym typeface="Wingdings" panose="05000000000000000000" pitchFamily="2" charset="2"/>
              </a:rPr>
              <a:t>Example</a:t>
            </a:r>
            <a:r>
              <a:rPr lang="cs-CZ" sz="2000" b="1" dirty="0">
                <a:sym typeface="Wingdings" panose="05000000000000000000" pitchFamily="2" charset="2"/>
              </a:rPr>
              <a:t> 1</a:t>
            </a:r>
            <a:r>
              <a:rPr lang="cs-CZ" sz="2000" dirty="0">
                <a:sym typeface="Wingdings" panose="05000000000000000000" pitchFamily="2" charset="2"/>
              </a:rPr>
              <a:t>: Video </a:t>
            </a:r>
            <a:r>
              <a:rPr lang="cs-CZ" sz="2000" dirty="0" err="1">
                <a:sym typeface="Wingdings" panose="05000000000000000000" pitchFamily="2" charset="2"/>
              </a:rPr>
              <a:t>console</a:t>
            </a:r>
            <a:r>
              <a:rPr lang="cs-CZ" sz="2000" dirty="0">
                <a:sym typeface="Wingdings" panose="05000000000000000000" pitchFamily="2" charset="2"/>
              </a:rPr>
              <a:t> and game market</a:t>
            </a:r>
          </a:p>
          <a:p>
            <a:pPr lvl="2"/>
            <a:r>
              <a:rPr lang="cs-CZ" dirty="0">
                <a:sym typeface="Wingdings" panose="05000000000000000000" pitchFamily="2" charset="2"/>
              </a:rPr>
              <a:t>Positive </a:t>
            </a:r>
            <a:r>
              <a:rPr lang="cs-CZ" dirty="0" err="1">
                <a:sym typeface="Wingdings" panose="05000000000000000000" pitchFamily="2" charset="2"/>
              </a:rPr>
              <a:t>externalities</a:t>
            </a:r>
            <a:r>
              <a:rPr lang="cs-CZ" dirty="0">
                <a:sym typeface="Wingdings" panose="05000000000000000000" pitchFamily="2" charset="2"/>
              </a:rPr>
              <a:t> </a:t>
            </a:r>
            <a:r>
              <a:rPr lang="cs-CZ" dirty="0" err="1">
                <a:sym typeface="Wingdings" panose="05000000000000000000" pitchFamily="2" charset="2"/>
              </a:rPr>
              <a:t>between</a:t>
            </a:r>
            <a:r>
              <a:rPr lang="cs-CZ" dirty="0">
                <a:sym typeface="Wingdings" panose="05000000000000000000" pitchFamily="2" charset="2"/>
              </a:rPr>
              <a:t> </a:t>
            </a:r>
            <a:r>
              <a:rPr lang="cs-CZ" dirty="0" err="1">
                <a:sym typeface="Wingdings" panose="05000000000000000000" pitchFamily="2" charset="2"/>
              </a:rPr>
              <a:t>owners</a:t>
            </a:r>
            <a:r>
              <a:rPr lang="cs-CZ" dirty="0">
                <a:sym typeface="Wingdings" panose="05000000000000000000" pitchFamily="2" charset="2"/>
              </a:rPr>
              <a:t> of </a:t>
            </a:r>
            <a:r>
              <a:rPr lang="cs-CZ" dirty="0" err="1">
                <a:sym typeface="Wingdings" panose="05000000000000000000" pitchFamily="2" charset="2"/>
              </a:rPr>
              <a:t>consoles</a:t>
            </a:r>
            <a:r>
              <a:rPr lang="cs-CZ" dirty="0">
                <a:sym typeface="Wingdings" panose="05000000000000000000" pitchFamily="2" charset="2"/>
              </a:rPr>
              <a:t> and game </a:t>
            </a:r>
            <a:r>
              <a:rPr lang="cs-CZ" dirty="0" err="1">
                <a:sym typeface="Wingdings" panose="05000000000000000000" pitchFamily="2" charset="2"/>
              </a:rPr>
              <a:t>developers</a:t>
            </a:r>
            <a:endParaRPr lang="cs-CZ" dirty="0">
              <a:sym typeface="Wingdings" panose="05000000000000000000" pitchFamily="2" charset="2"/>
            </a:endParaRPr>
          </a:p>
          <a:p>
            <a:pPr lvl="2"/>
            <a:r>
              <a:rPr lang="cs-CZ" dirty="0" err="1">
                <a:sym typeface="Wingdings" panose="05000000000000000000" pitchFamily="2" charset="2"/>
              </a:rPr>
              <a:t>Console</a:t>
            </a:r>
            <a:r>
              <a:rPr lang="cs-CZ" dirty="0">
                <a:sym typeface="Wingdings" panose="05000000000000000000" pitchFamily="2" charset="2"/>
              </a:rPr>
              <a:t> </a:t>
            </a:r>
            <a:r>
              <a:rPr lang="cs-CZ" dirty="0" err="1">
                <a:sym typeface="Wingdings" panose="05000000000000000000" pitchFamily="2" charset="2"/>
              </a:rPr>
              <a:t>manufacturers</a:t>
            </a:r>
            <a:r>
              <a:rPr lang="cs-CZ" dirty="0">
                <a:sym typeface="Wingdings" panose="05000000000000000000" pitchFamily="2" charset="2"/>
              </a:rPr>
              <a:t> (Sony, Microsoft, </a:t>
            </a:r>
            <a:r>
              <a:rPr lang="cs-CZ" dirty="0" err="1">
                <a:sym typeface="Wingdings" panose="05000000000000000000" pitchFamily="2" charset="2"/>
              </a:rPr>
              <a:t>Nintedo</a:t>
            </a:r>
            <a:r>
              <a:rPr lang="cs-CZ" dirty="0">
                <a:sym typeface="Wingdings" panose="05000000000000000000" pitchFamily="2" charset="2"/>
              </a:rPr>
              <a:t>...) </a:t>
            </a:r>
            <a:r>
              <a:rPr lang="cs-CZ" dirty="0" err="1">
                <a:sym typeface="Wingdings" panose="05000000000000000000" pitchFamily="2" charset="2"/>
              </a:rPr>
              <a:t>subsidise</a:t>
            </a:r>
            <a:r>
              <a:rPr lang="cs-CZ" dirty="0">
                <a:sym typeface="Wingdings" panose="05000000000000000000" pitchFamily="2" charset="2"/>
              </a:rPr>
              <a:t> </a:t>
            </a:r>
            <a:r>
              <a:rPr lang="cs-CZ" dirty="0" err="1">
                <a:sym typeface="Wingdings" panose="05000000000000000000" pitchFamily="2" charset="2"/>
              </a:rPr>
              <a:t>consumers</a:t>
            </a:r>
            <a:r>
              <a:rPr lang="cs-CZ" dirty="0">
                <a:sym typeface="Wingdings" panose="05000000000000000000" pitchFamily="2" charset="2"/>
              </a:rPr>
              <a:t> by </a:t>
            </a:r>
            <a:r>
              <a:rPr lang="cs-CZ" dirty="0" err="1">
                <a:sym typeface="Wingdings" panose="05000000000000000000" pitchFamily="2" charset="2"/>
              </a:rPr>
              <a:t>selling</a:t>
            </a:r>
            <a:r>
              <a:rPr lang="cs-CZ" dirty="0">
                <a:sym typeface="Wingdings" panose="05000000000000000000" pitchFamily="2" charset="2"/>
              </a:rPr>
              <a:t> </a:t>
            </a:r>
            <a:r>
              <a:rPr lang="cs-CZ" dirty="0" err="1">
                <a:sym typeface="Wingdings" panose="05000000000000000000" pitchFamily="2" charset="2"/>
              </a:rPr>
              <a:t>consoles</a:t>
            </a:r>
            <a:r>
              <a:rPr lang="cs-CZ" dirty="0">
                <a:sym typeface="Wingdings" panose="05000000000000000000" pitchFamily="2" charset="2"/>
              </a:rPr>
              <a:t> </a:t>
            </a:r>
            <a:r>
              <a:rPr lang="cs-CZ" dirty="0" err="1">
                <a:sym typeface="Wingdings" panose="05000000000000000000" pitchFamily="2" charset="2"/>
              </a:rPr>
              <a:t>below</a:t>
            </a:r>
            <a:r>
              <a:rPr lang="cs-CZ" dirty="0">
                <a:sym typeface="Wingdings" panose="05000000000000000000" pitchFamily="2" charset="2"/>
              </a:rPr>
              <a:t> </a:t>
            </a:r>
            <a:r>
              <a:rPr lang="cs-CZ" dirty="0" err="1">
                <a:sym typeface="Wingdings" panose="05000000000000000000" pitchFamily="2" charset="2"/>
              </a:rPr>
              <a:t>marginal</a:t>
            </a:r>
            <a:r>
              <a:rPr lang="cs-CZ" dirty="0">
                <a:sym typeface="Wingdings" panose="05000000000000000000" pitchFamily="2" charset="2"/>
              </a:rPr>
              <a:t> </a:t>
            </a:r>
            <a:r>
              <a:rPr lang="cs-CZ" dirty="0" err="1">
                <a:sym typeface="Wingdings" panose="05000000000000000000" pitchFamily="2" charset="2"/>
              </a:rPr>
              <a:t>costs</a:t>
            </a:r>
            <a:endParaRPr lang="cs-CZ" dirty="0">
              <a:sym typeface="Wingdings" panose="05000000000000000000" pitchFamily="2" charset="2"/>
            </a:endParaRPr>
          </a:p>
          <a:p>
            <a:pPr lvl="2"/>
            <a:r>
              <a:rPr lang="cs-CZ" dirty="0" err="1">
                <a:sym typeface="Wingdings" panose="05000000000000000000" pitchFamily="2" charset="2"/>
              </a:rPr>
              <a:t>They</a:t>
            </a:r>
            <a:r>
              <a:rPr lang="cs-CZ" dirty="0">
                <a:sym typeface="Wingdings" panose="05000000000000000000" pitchFamily="2" charset="2"/>
              </a:rPr>
              <a:t> </a:t>
            </a:r>
            <a:r>
              <a:rPr lang="cs-CZ" dirty="0" err="1">
                <a:sym typeface="Wingdings" panose="05000000000000000000" pitchFamily="2" charset="2"/>
              </a:rPr>
              <a:t>charge</a:t>
            </a:r>
            <a:r>
              <a:rPr lang="cs-CZ" dirty="0">
                <a:sym typeface="Wingdings" panose="05000000000000000000" pitchFamily="2" charset="2"/>
              </a:rPr>
              <a:t> </a:t>
            </a:r>
            <a:r>
              <a:rPr lang="cs-CZ" dirty="0" err="1">
                <a:sym typeface="Wingdings" panose="05000000000000000000" pitchFamily="2" charset="2"/>
              </a:rPr>
              <a:t>high</a:t>
            </a:r>
            <a:r>
              <a:rPr lang="cs-CZ" dirty="0">
                <a:sym typeface="Wingdings" panose="05000000000000000000" pitchFamily="2" charset="2"/>
              </a:rPr>
              <a:t> </a:t>
            </a:r>
            <a:r>
              <a:rPr lang="cs-CZ" dirty="0" err="1">
                <a:sym typeface="Wingdings" panose="05000000000000000000" pitchFamily="2" charset="2"/>
              </a:rPr>
              <a:t>price</a:t>
            </a:r>
            <a:r>
              <a:rPr lang="cs-CZ" dirty="0">
                <a:sym typeface="Wingdings" panose="05000000000000000000" pitchFamily="2" charset="2"/>
              </a:rPr>
              <a:t> (</a:t>
            </a:r>
            <a:r>
              <a:rPr lang="cs-CZ" dirty="0" err="1">
                <a:sym typeface="Wingdings" panose="05000000000000000000" pitchFamily="2" charset="2"/>
              </a:rPr>
              <a:t>development</a:t>
            </a:r>
            <a:r>
              <a:rPr lang="cs-CZ" dirty="0">
                <a:sym typeface="Wingdings" panose="05000000000000000000" pitchFamily="2" charset="2"/>
              </a:rPr>
              <a:t> </a:t>
            </a:r>
            <a:r>
              <a:rPr lang="cs-CZ" dirty="0" err="1">
                <a:sym typeface="Wingdings" panose="05000000000000000000" pitchFamily="2" charset="2"/>
              </a:rPr>
              <a:t>kits</a:t>
            </a:r>
            <a:r>
              <a:rPr lang="cs-CZ" dirty="0">
                <a:sym typeface="Wingdings" panose="05000000000000000000" pitchFamily="2" charset="2"/>
              </a:rPr>
              <a:t>, </a:t>
            </a:r>
            <a:r>
              <a:rPr lang="cs-CZ" dirty="0" err="1">
                <a:sym typeface="Wingdings" panose="05000000000000000000" pitchFamily="2" charset="2"/>
              </a:rPr>
              <a:t>royalties</a:t>
            </a:r>
            <a:r>
              <a:rPr lang="cs-CZ" dirty="0">
                <a:sym typeface="Wingdings" panose="05000000000000000000" pitchFamily="2" charset="2"/>
              </a:rPr>
              <a:t>) to game </a:t>
            </a:r>
            <a:r>
              <a:rPr lang="cs-CZ" dirty="0" err="1">
                <a:sym typeface="Wingdings" panose="05000000000000000000" pitchFamily="2" charset="2"/>
              </a:rPr>
              <a:t>developers</a:t>
            </a:r>
            <a:endParaRPr lang="cs-CZ" dirty="0">
              <a:sym typeface="Wingdings" panose="05000000000000000000" pitchFamily="2" charset="2"/>
            </a:endParaRPr>
          </a:p>
          <a:p>
            <a:pPr lvl="2"/>
            <a:r>
              <a:rPr lang="cs-CZ" dirty="0" err="1">
                <a:sym typeface="Wingdings" panose="05000000000000000000" pitchFamily="2" charset="2"/>
              </a:rPr>
              <a:t>E.g</a:t>
            </a:r>
            <a:r>
              <a:rPr lang="cs-CZ" dirty="0">
                <a:sym typeface="Wingdings" panose="05000000000000000000" pitchFamily="2" charset="2"/>
              </a:rPr>
              <a:t>.:</a:t>
            </a:r>
            <a:r>
              <a:rPr lang="cs-CZ" i="1" dirty="0">
                <a:sym typeface="Wingdings" panose="05000000000000000000" pitchFamily="2" charset="2"/>
              </a:rPr>
              <a:t> In 2006, </a:t>
            </a:r>
            <a:r>
              <a:rPr lang="cs-CZ" i="1" dirty="0" err="1">
                <a:sym typeface="Wingdings" panose="05000000000000000000" pitchFamily="2" charset="2"/>
              </a:rPr>
              <a:t>price</a:t>
            </a:r>
            <a:r>
              <a:rPr lang="cs-CZ" i="1" dirty="0">
                <a:sym typeface="Wingdings" panose="05000000000000000000" pitchFamily="2" charset="2"/>
              </a:rPr>
              <a:t> of </a:t>
            </a:r>
            <a:r>
              <a:rPr lang="cs-CZ" i="1" dirty="0" err="1">
                <a:sym typeface="Wingdings" panose="05000000000000000000" pitchFamily="2" charset="2"/>
              </a:rPr>
              <a:t>Playstation</a:t>
            </a:r>
            <a:r>
              <a:rPr lang="cs-CZ" i="1" dirty="0">
                <a:sym typeface="Wingdings" panose="05000000000000000000" pitchFamily="2" charset="2"/>
              </a:rPr>
              <a:t> 3 (</a:t>
            </a:r>
            <a:r>
              <a:rPr lang="cs-CZ" i="1" dirty="0" err="1">
                <a:sym typeface="Wingdings" panose="05000000000000000000" pitchFamily="2" charset="2"/>
              </a:rPr>
              <a:t>inc.</a:t>
            </a:r>
            <a:r>
              <a:rPr lang="cs-CZ" i="1" dirty="0">
                <a:sym typeface="Wingdings" panose="05000000000000000000" pitchFamily="2" charset="2"/>
              </a:rPr>
              <a:t> </a:t>
            </a:r>
            <a:r>
              <a:rPr lang="cs-CZ" i="1" dirty="0" err="1">
                <a:sym typeface="Wingdings" panose="05000000000000000000" pitchFamily="2" charset="2"/>
              </a:rPr>
              <a:t>Blu</a:t>
            </a:r>
            <a:r>
              <a:rPr lang="cs-CZ" i="1" dirty="0">
                <a:sym typeface="Wingdings" panose="05000000000000000000" pitchFamily="2" charset="2"/>
              </a:rPr>
              <a:t> </a:t>
            </a:r>
            <a:r>
              <a:rPr lang="cs-CZ" i="1" dirty="0" err="1">
                <a:sym typeface="Wingdings" panose="05000000000000000000" pitchFamily="2" charset="2"/>
              </a:rPr>
              <a:t>Ray</a:t>
            </a:r>
            <a:r>
              <a:rPr lang="cs-CZ" i="1" dirty="0">
                <a:sym typeface="Wingdings" panose="05000000000000000000" pitchFamily="2" charset="2"/>
              </a:rPr>
              <a:t> drive) </a:t>
            </a:r>
            <a:r>
              <a:rPr lang="cs-CZ" i="1" dirty="0" err="1">
                <a:sym typeface="Wingdings" panose="05000000000000000000" pitchFamily="2" charset="2"/>
              </a:rPr>
              <a:t>was</a:t>
            </a:r>
            <a:r>
              <a:rPr lang="cs-CZ" i="1" dirty="0">
                <a:sym typeface="Wingdings" panose="05000000000000000000" pitchFamily="2" charset="2"/>
              </a:rPr>
              <a:t> </a:t>
            </a:r>
            <a:r>
              <a:rPr lang="cs-CZ" i="1" dirty="0" err="1">
                <a:sym typeface="Wingdings" panose="05000000000000000000" pitchFamily="2" charset="2"/>
              </a:rPr>
              <a:t>less</a:t>
            </a:r>
            <a:r>
              <a:rPr lang="cs-CZ" i="1" dirty="0">
                <a:sym typeface="Wingdings" panose="05000000000000000000" pitchFamily="2" charset="2"/>
              </a:rPr>
              <a:t> </a:t>
            </a:r>
            <a:r>
              <a:rPr lang="cs-CZ" i="1" dirty="0" err="1">
                <a:sym typeface="Wingdings" panose="05000000000000000000" pitchFamily="2" charset="2"/>
              </a:rPr>
              <a:t>than</a:t>
            </a:r>
            <a:r>
              <a:rPr lang="cs-CZ" i="1" dirty="0">
                <a:sym typeface="Wingdings" panose="05000000000000000000" pitchFamily="2" charset="2"/>
              </a:rPr>
              <a:t> a </a:t>
            </a:r>
            <a:r>
              <a:rPr lang="cs-CZ" i="1" dirty="0" err="1">
                <a:sym typeface="Wingdings" panose="05000000000000000000" pitchFamily="2" charset="2"/>
              </a:rPr>
              <a:t>price</a:t>
            </a:r>
            <a:r>
              <a:rPr lang="cs-CZ" i="1" dirty="0">
                <a:sym typeface="Wingdings" panose="05000000000000000000" pitchFamily="2" charset="2"/>
              </a:rPr>
              <a:t> of a </a:t>
            </a:r>
            <a:r>
              <a:rPr lang="cs-CZ" i="1" dirty="0" err="1">
                <a:sym typeface="Wingdings" panose="05000000000000000000" pitchFamily="2" charset="2"/>
              </a:rPr>
              <a:t>Blu</a:t>
            </a:r>
            <a:r>
              <a:rPr lang="cs-CZ" i="1" dirty="0">
                <a:sym typeface="Wingdings" panose="05000000000000000000" pitchFamily="2" charset="2"/>
              </a:rPr>
              <a:t> </a:t>
            </a:r>
            <a:r>
              <a:rPr lang="cs-CZ" i="1" dirty="0" err="1">
                <a:sym typeface="Wingdings" panose="05000000000000000000" pitchFamily="2" charset="2"/>
              </a:rPr>
              <a:t>Ray</a:t>
            </a:r>
            <a:r>
              <a:rPr lang="cs-CZ" i="1" dirty="0">
                <a:sym typeface="Wingdings" panose="05000000000000000000" pitchFamily="2" charset="2"/>
              </a:rPr>
              <a:t> drive </a:t>
            </a:r>
            <a:r>
              <a:rPr lang="cs-CZ" i="1" dirty="0" err="1">
                <a:sym typeface="Wingdings" panose="05000000000000000000" pitchFamily="2" charset="2"/>
              </a:rPr>
              <a:t>only</a:t>
            </a:r>
            <a:endParaRPr lang="cs-CZ" sz="2000" dirty="0">
              <a:sym typeface="Wingdings" panose="05000000000000000000" pitchFamily="2" charset="2"/>
            </a:endParaRPr>
          </a:p>
        </p:txBody>
      </p:sp>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err="1"/>
              <a:t>Consumer</a:t>
            </a:r>
            <a:r>
              <a:rPr lang="cs-CZ" dirty="0"/>
              <a:t> </a:t>
            </a:r>
            <a:r>
              <a:rPr lang="cs-CZ" dirty="0" err="1"/>
              <a:t>expectations</a:t>
            </a:r>
            <a:r>
              <a:rPr lang="cs-CZ" dirty="0"/>
              <a:t> and </a:t>
            </a:r>
            <a:r>
              <a:rPr lang="cs-CZ" dirty="0" err="1"/>
              <a:t>critical</a:t>
            </a:r>
            <a:r>
              <a:rPr lang="cs-CZ" dirty="0"/>
              <a:t> </a:t>
            </a:r>
            <a:r>
              <a:rPr lang="cs-CZ" dirty="0" err="1"/>
              <a:t>mass</a:t>
            </a:r>
            <a:endParaRPr lang="cs-CZ" dirty="0"/>
          </a:p>
        </p:txBody>
      </p:sp>
      <p:pic>
        <p:nvPicPr>
          <p:cNvPr id="9218" name="Picture 2" descr="PlayStation 3 – Wikipedie">
            <a:extLst>
              <a:ext uri="{FF2B5EF4-FFF2-40B4-BE49-F238E27FC236}">
                <a16:creationId xmlns:a16="http://schemas.microsoft.com/office/drawing/2014/main" id="{79BAD258-BB33-CA39-4BD9-74BEBCB163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8388" y="4586176"/>
            <a:ext cx="2489539" cy="2271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07840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45074" y="1474377"/>
            <a:ext cx="11186505" cy="5234808"/>
          </a:xfrm>
        </p:spPr>
        <p:txBody>
          <a:bodyPr>
            <a:normAutofit/>
          </a:bodyPr>
          <a:lstStyle/>
          <a:p>
            <a:pPr marL="0" indent="0">
              <a:buNone/>
            </a:pPr>
            <a:r>
              <a:rPr lang="cs-CZ" sz="2000" b="1" dirty="0" err="1">
                <a:sym typeface="Wingdings" panose="05000000000000000000" pitchFamily="2" charset="2"/>
              </a:rPr>
              <a:t>How</a:t>
            </a:r>
            <a:r>
              <a:rPr lang="cs-CZ" sz="2000" b="1" dirty="0">
                <a:sym typeface="Wingdings" panose="05000000000000000000" pitchFamily="2" charset="2"/>
              </a:rPr>
              <a:t> to </a:t>
            </a:r>
            <a:r>
              <a:rPr lang="cs-CZ" sz="2000" b="1" dirty="0" err="1">
                <a:sym typeface="Wingdings" panose="05000000000000000000" pitchFamily="2" charset="2"/>
              </a:rPr>
              <a:t>ensure</a:t>
            </a:r>
            <a:r>
              <a:rPr lang="cs-CZ" sz="2000" b="1" dirty="0">
                <a:sym typeface="Wingdings" panose="05000000000000000000" pitchFamily="2" charset="2"/>
              </a:rPr>
              <a:t> </a:t>
            </a:r>
            <a:r>
              <a:rPr lang="cs-CZ" sz="2000" b="1" dirty="0" err="1">
                <a:sym typeface="Wingdings" panose="05000000000000000000" pitchFamily="2" charset="2"/>
              </a:rPr>
              <a:t>critical</a:t>
            </a:r>
            <a:r>
              <a:rPr lang="cs-CZ" sz="2000" b="1" dirty="0">
                <a:sym typeface="Wingdings" panose="05000000000000000000" pitchFamily="2" charset="2"/>
              </a:rPr>
              <a:t> </a:t>
            </a:r>
            <a:r>
              <a:rPr lang="cs-CZ" sz="2000" b="1" dirty="0" err="1">
                <a:sym typeface="Wingdings" panose="05000000000000000000" pitchFamily="2" charset="2"/>
              </a:rPr>
              <a:t>mass</a:t>
            </a:r>
            <a:r>
              <a:rPr lang="cs-CZ" sz="2000" b="1" dirty="0">
                <a:sym typeface="Wingdings" panose="05000000000000000000" pitchFamily="2" charset="2"/>
              </a:rPr>
              <a:t> (</a:t>
            </a:r>
            <a:r>
              <a:rPr lang="cs-CZ" sz="2000" b="1" dirty="0" err="1">
                <a:sym typeface="Wingdings" panose="05000000000000000000" pitchFamily="2" charset="2"/>
              </a:rPr>
              <a:t>indirect</a:t>
            </a:r>
            <a:r>
              <a:rPr lang="cs-CZ" sz="2000" b="1" dirty="0">
                <a:sym typeface="Wingdings" panose="05000000000000000000" pitchFamily="2" charset="2"/>
              </a:rPr>
              <a:t> network </a:t>
            </a:r>
            <a:r>
              <a:rPr lang="cs-CZ" sz="2000" b="1" dirty="0" err="1">
                <a:sym typeface="Wingdings" panose="05000000000000000000" pitchFamily="2" charset="2"/>
              </a:rPr>
              <a:t>externalities</a:t>
            </a:r>
            <a:r>
              <a:rPr lang="cs-CZ" sz="2000" b="1" dirty="0">
                <a:sym typeface="Wingdings" panose="05000000000000000000" pitchFamily="2" charset="2"/>
              </a:rPr>
              <a:t>)</a:t>
            </a:r>
          </a:p>
          <a:p>
            <a:r>
              <a:rPr lang="cs-CZ" sz="2000" dirty="0" err="1">
                <a:sym typeface="Wingdings" panose="05000000000000000000" pitchFamily="2" charset="2"/>
              </a:rPr>
              <a:t>Price</a:t>
            </a:r>
            <a:r>
              <a:rPr lang="cs-CZ" sz="2000" dirty="0">
                <a:sym typeface="Wingdings" panose="05000000000000000000" pitchFamily="2" charset="2"/>
              </a:rPr>
              <a:t> </a:t>
            </a:r>
            <a:r>
              <a:rPr lang="cs-CZ" sz="2000" dirty="0" err="1">
                <a:sym typeface="Wingdings" panose="05000000000000000000" pitchFamily="2" charset="2"/>
              </a:rPr>
              <a:t>discrimination</a:t>
            </a:r>
            <a:r>
              <a:rPr lang="cs-CZ" sz="2000" dirty="0">
                <a:sym typeface="Wingdings" panose="05000000000000000000" pitchFamily="2" charset="2"/>
              </a:rPr>
              <a:t> </a:t>
            </a:r>
            <a:r>
              <a:rPr lang="cs-CZ" sz="2000" dirty="0" err="1">
                <a:sym typeface="Wingdings" panose="05000000000000000000" pitchFamily="2" charset="2"/>
              </a:rPr>
              <a:t>between</a:t>
            </a:r>
            <a:r>
              <a:rPr lang="cs-CZ" sz="2000" dirty="0">
                <a:sym typeface="Wingdings" panose="05000000000000000000" pitchFamily="2" charset="2"/>
              </a:rPr>
              <a:t> </a:t>
            </a:r>
            <a:r>
              <a:rPr lang="cs-CZ" sz="2000" dirty="0" err="1">
                <a:sym typeface="Wingdings" panose="05000000000000000000" pitchFamily="2" charset="2"/>
              </a:rPr>
              <a:t>two</a:t>
            </a:r>
            <a:r>
              <a:rPr lang="cs-CZ" sz="2000" dirty="0">
                <a:sym typeface="Wingdings" panose="05000000000000000000" pitchFamily="2" charset="2"/>
              </a:rPr>
              <a:t> </a:t>
            </a:r>
            <a:r>
              <a:rPr lang="cs-CZ" sz="2000" dirty="0" err="1">
                <a:sym typeface="Wingdings" panose="05000000000000000000" pitchFamily="2" charset="2"/>
              </a:rPr>
              <a:t>sides</a:t>
            </a:r>
            <a:r>
              <a:rPr lang="cs-CZ" sz="2000" dirty="0">
                <a:sym typeface="Wingdings" panose="05000000000000000000" pitchFamily="2" charset="2"/>
              </a:rPr>
              <a:t> of the market</a:t>
            </a:r>
          </a:p>
          <a:p>
            <a:pPr marL="0" indent="0">
              <a:buNone/>
            </a:pPr>
            <a:r>
              <a:rPr lang="cs-CZ" sz="2000" dirty="0">
                <a:sym typeface="Wingdings" panose="05000000000000000000" pitchFamily="2" charset="2"/>
              </a:rPr>
              <a:t>    </a:t>
            </a:r>
            <a:r>
              <a:rPr lang="cs-CZ" sz="2000" dirty="0" err="1">
                <a:sym typeface="Wingdings" panose="05000000000000000000" pitchFamily="2" charset="2"/>
              </a:rPr>
              <a:t>Subsidise</a:t>
            </a:r>
            <a:r>
              <a:rPr lang="cs-CZ" sz="2000" dirty="0">
                <a:sym typeface="Wingdings" panose="05000000000000000000" pitchFamily="2" charset="2"/>
              </a:rPr>
              <a:t> the </a:t>
            </a:r>
            <a:r>
              <a:rPr lang="cs-CZ" sz="2000" dirty="0" err="1">
                <a:sym typeface="Wingdings" panose="05000000000000000000" pitchFamily="2" charset="2"/>
              </a:rPr>
              <a:t>side</a:t>
            </a:r>
            <a:r>
              <a:rPr lang="cs-CZ" sz="2000" dirty="0">
                <a:sym typeface="Wingdings" panose="05000000000000000000" pitchFamily="2" charset="2"/>
              </a:rPr>
              <a:t> of market </a:t>
            </a:r>
            <a:r>
              <a:rPr lang="cs-CZ" sz="2000" dirty="0" err="1">
                <a:sym typeface="Wingdings" panose="05000000000000000000" pitchFamily="2" charset="2"/>
              </a:rPr>
              <a:t>where</a:t>
            </a:r>
            <a:r>
              <a:rPr lang="cs-CZ" sz="2000" dirty="0">
                <a:sym typeface="Wingdings" panose="05000000000000000000" pitchFamily="2" charset="2"/>
              </a:rPr>
              <a:t> </a:t>
            </a:r>
            <a:r>
              <a:rPr lang="cs-CZ" sz="2000" dirty="0" err="1">
                <a:sym typeface="Wingdings" panose="05000000000000000000" pitchFamily="2" charset="2"/>
              </a:rPr>
              <a:t>demand</a:t>
            </a:r>
            <a:r>
              <a:rPr lang="cs-CZ" sz="2000" dirty="0">
                <a:sym typeface="Wingdings" panose="05000000000000000000" pitchFamily="2" charset="2"/>
              </a:rPr>
              <a:t> more </a:t>
            </a:r>
            <a:r>
              <a:rPr lang="cs-CZ" sz="2000" dirty="0" err="1">
                <a:sym typeface="Wingdings" panose="05000000000000000000" pitchFamily="2" charset="2"/>
              </a:rPr>
              <a:t>price</a:t>
            </a:r>
            <a:r>
              <a:rPr lang="cs-CZ" sz="2000" dirty="0">
                <a:sym typeface="Wingdings" panose="05000000000000000000" pitchFamily="2" charset="2"/>
              </a:rPr>
              <a:t> </a:t>
            </a:r>
            <a:r>
              <a:rPr lang="cs-CZ" sz="2000" dirty="0" err="1">
                <a:sym typeface="Wingdings" panose="05000000000000000000" pitchFamily="2" charset="2"/>
              </a:rPr>
              <a:t>elastic</a:t>
            </a:r>
            <a:endParaRPr lang="cs-CZ" sz="2000" dirty="0">
              <a:sym typeface="Wingdings" panose="05000000000000000000" pitchFamily="2" charset="2"/>
            </a:endParaRPr>
          </a:p>
          <a:p>
            <a:pPr lvl="1"/>
            <a:r>
              <a:rPr lang="cs-CZ" sz="2000" b="1" dirty="0" err="1">
                <a:sym typeface="Wingdings" panose="05000000000000000000" pitchFamily="2" charset="2"/>
              </a:rPr>
              <a:t>Example</a:t>
            </a:r>
            <a:r>
              <a:rPr lang="cs-CZ" sz="2000" b="1" dirty="0">
                <a:sym typeface="Wingdings" panose="05000000000000000000" pitchFamily="2" charset="2"/>
              </a:rPr>
              <a:t> 2</a:t>
            </a:r>
            <a:r>
              <a:rPr lang="cs-CZ" sz="2000" dirty="0">
                <a:sym typeface="Wingdings" panose="05000000000000000000" pitchFamily="2" charset="2"/>
              </a:rPr>
              <a:t>: Facebook</a:t>
            </a:r>
          </a:p>
          <a:p>
            <a:pPr lvl="2"/>
            <a:r>
              <a:rPr lang="cs-CZ" dirty="0" err="1">
                <a:sym typeface="Wingdings" panose="05000000000000000000" pitchFamily="2" charset="2"/>
              </a:rPr>
              <a:t>Membership</a:t>
            </a:r>
            <a:r>
              <a:rPr lang="cs-CZ" dirty="0">
                <a:sym typeface="Wingdings" panose="05000000000000000000" pitchFamily="2" charset="2"/>
              </a:rPr>
              <a:t> in the </a:t>
            </a:r>
            <a:r>
              <a:rPr lang="cs-CZ" dirty="0" err="1">
                <a:sym typeface="Wingdings" panose="05000000000000000000" pitchFamily="2" charset="2"/>
              </a:rPr>
              <a:t>social</a:t>
            </a:r>
            <a:r>
              <a:rPr lang="cs-CZ" dirty="0">
                <a:sym typeface="Wingdings" panose="05000000000000000000" pitchFamily="2" charset="2"/>
              </a:rPr>
              <a:t> network free, but </a:t>
            </a:r>
            <a:r>
              <a:rPr lang="cs-CZ" dirty="0" err="1">
                <a:sym typeface="Wingdings" panose="05000000000000000000" pitchFamily="2" charset="2"/>
              </a:rPr>
              <a:t>high</a:t>
            </a:r>
            <a:r>
              <a:rPr lang="cs-CZ" dirty="0">
                <a:sym typeface="Wingdings" panose="05000000000000000000" pitchFamily="2" charset="2"/>
              </a:rPr>
              <a:t> </a:t>
            </a:r>
            <a:r>
              <a:rPr lang="cs-CZ" dirty="0" err="1">
                <a:sym typeface="Wingdings" panose="05000000000000000000" pitchFamily="2" charset="2"/>
              </a:rPr>
              <a:t>prices</a:t>
            </a:r>
            <a:r>
              <a:rPr lang="cs-CZ" dirty="0">
                <a:sym typeface="Wingdings" panose="05000000000000000000" pitchFamily="2" charset="2"/>
              </a:rPr>
              <a:t> </a:t>
            </a:r>
            <a:r>
              <a:rPr lang="cs-CZ" dirty="0" err="1">
                <a:sym typeface="Wingdings" panose="05000000000000000000" pitchFamily="2" charset="2"/>
              </a:rPr>
              <a:t>for</a:t>
            </a:r>
            <a:r>
              <a:rPr lang="cs-CZ" dirty="0">
                <a:sym typeface="Wingdings" panose="05000000000000000000" pitchFamily="2" charset="2"/>
              </a:rPr>
              <a:t> </a:t>
            </a:r>
            <a:r>
              <a:rPr lang="cs-CZ" dirty="0" err="1">
                <a:sym typeface="Wingdings" panose="05000000000000000000" pitchFamily="2" charset="2"/>
              </a:rPr>
              <a:t>advertisers</a:t>
            </a:r>
            <a:endParaRPr lang="cs-CZ" sz="2000" dirty="0">
              <a:sym typeface="Wingdings" panose="05000000000000000000" pitchFamily="2" charset="2"/>
            </a:endParaRPr>
          </a:p>
        </p:txBody>
      </p:sp>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err="1"/>
              <a:t>Consumer</a:t>
            </a:r>
            <a:r>
              <a:rPr lang="cs-CZ" dirty="0"/>
              <a:t> </a:t>
            </a:r>
            <a:r>
              <a:rPr lang="cs-CZ" dirty="0" err="1"/>
              <a:t>expectations</a:t>
            </a:r>
            <a:r>
              <a:rPr lang="cs-CZ" dirty="0"/>
              <a:t> and </a:t>
            </a:r>
            <a:r>
              <a:rPr lang="cs-CZ" dirty="0" err="1"/>
              <a:t>critical</a:t>
            </a:r>
            <a:r>
              <a:rPr lang="cs-CZ" dirty="0"/>
              <a:t> </a:t>
            </a:r>
            <a:r>
              <a:rPr lang="cs-CZ" dirty="0" err="1"/>
              <a:t>mass</a:t>
            </a:r>
            <a:endParaRPr lang="cs-CZ" dirty="0"/>
          </a:p>
        </p:txBody>
      </p:sp>
      <p:pic>
        <p:nvPicPr>
          <p:cNvPr id="11266" name="Picture 2" descr="Facebook - Aplikace Microsoft">
            <a:extLst>
              <a:ext uri="{FF2B5EF4-FFF2-40B4-BE49-F238E27FC236}">
                <a16:creationId xmlns:a16="http://schemas.microsoft.com/office/drawing/2014/main" id="{989B0D92-D84B-CF21-62C3-E87501721E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2315" y="3519819"/>
            <a:ext cx="5543107" cy="3117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733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45074" y="1474377"/>
            <a:ext cx="11186505" cy="5234808"/>
          </a:xfrm>
        </p:spPr>
        <p:txBody>
          <a:bodyPr>
            <a:normAutofit/>
          </a:bodyPr>
          <a:lstStyle/>
          <a:p>
            <a:pPr marL="0" indent="0">
              <a:buNone/>
            </a:pPr>
            <a:r>
              <a:rPr lang="cs-CZ" sz="2000" b="1" dirty="0" err="1">
                <a:sym typeface="Wingdings" panose="05000000000000000000" pitchFamily="2" charset="2"/>
              </a:rPr>
              <a:t>How</a:t>
            </a:r>
            <a:r>
              <a:rPr lang="cs-CZ" sz="2000" b="1" dirty="0">
                <a:sym typeface="Wingdings" panose="05000000000000000000" pitchFamily="2" charset="2"/>
              </a:rPr>
              <a:t> to </a:t>
            </a:r>
            <a:r>
              <a:rPr lang="cs-CZ" sz="2000" b="1" dirty="0" err="1">
                <a:sym typeface="Wingdings" panose="05000000000000000000" pitchFamily="2" charset="2"/>
              </a:rPr>
              <a:t>ensure</a:t>
            </a:r>
            <a:r>
              <a:rPr lang="cs-CZ" sz="2000" b="1" dirty="0">
                <a:sym typeface="Wingdings" panose="05000000000000000000" pitchFamily="2" charset="2"/>
              </a:rPr>
              <a:t> </a:t>
            </a:r>
            <a:r>
              <a:rPr lang="cs-CZ" sz="2000" b="1" dirty="0" err="1">
                <a:sym typeface="Wingdings" panose="05000000000000000000" pitchFamily="2" charset="2"/>
              </a:rPr>
              <a:t>critical</a:t>
            </a:r>
            <a:r>
              <a:rPr lang="cs-CZ" sz="2000" b="1" dirty="0">
                <a:sym typeface="Wingdings" panose="05000000000000000000" pitchFamily="2" charset="2"/>
              </a:rPr>
              <a:t> </a:t>
            </a:r>
            <a:r>
              <a:rPr lang="cs-CZ" sz="2000" b="1" dirty="0" err="1">
                <a:sym typeface="Wingdings" panose="05000000000000000000" pitchFamily="2" charset="2"/>
              </a:rPr>
              <a:t>mass</a:t>
            </a:r>
            <a:r>
              <a:rPr lang="cs-CZ" sz="2000" b="1" dirty="0">
                <a:sym typeface="Wingdings" panose="05000000000000000000" pitchFamily="2" charset="2"/>
              </a:rPr>
              <a:t> (</a:t>
            </a:r>
            <a:r>
              <a:rPr lang="cs-CZ" sz="2000" b="1" dirty="0" err="1">
                <a:sym typeface="Wingdings" panose="05000000000000000000" pitchFamily="2" charset="2"/>
              </a:rPr>
              <a:t>indirect</a:t>
            </a:r>
            <a:r>
              <a:rPr lang="cs-CZ" sz="2000" b="1" dirty="0">
                <a:sym typeface="Wingdings" panose="05000000000000000000" pitchFamily="2" charset="2"/>
              </a:rPr>
              <a:t> network </a:t>
            </a:r>
            <a:r>
              <a:rPr lang="cs-CZ" sz="2000" b="1" dirty="0" err="1">
                <a:sym typeface="Wingdings" panose="05000000000000000000" pitchFamily="2" charset="2"/>
              </a:rPr>
              <a:t>externalities</a:t>
            </a:r>
            <a:r>
              <a:rPr lang="cs-CZ" sz="2000" b="1" dirty="0">
                <a:sym typeface="Wingdings" panose="05000000000000000000" pitchFamily="2" charset="2"/>
              </a:rPr>
              <a:t>)</a:t>
            </a:r>
          </a:p>
          <a:p>
            <a:r>
              <a:rPr lang="cs-CZ" sz="2000" dirty="0" err="1">
                <a:sym typeface="Wingdings" panose="05000000000000000000" pitchFamily="2" charset="2"/>
              </a:rPr>
              <a:t>Price</a:t>
            </a:r>
            <a:r>
              <a:rPr lang="cs-CZ" sz="2000" dirty="0">
                <a:sym typeface="Wingdings" panose="05000000000000000000" pitchFamily="2" charset="2"/>
              </a:rPr>
              <a:t> </a:t>
            </a:r>
            <a:r>
              <a:rPr lang="cs-CZ" sz="2000" dirty="0" err="1">
                <a:sym typeface="Wingdings" panose="05000000000000000000" pitchFamily="2" charset="2"/>
              </a:rPr>
              <a:t>discrimination</a:t>
            </a:r>
            <a:r>
              <a:rPr lang="cs-CZ" sz="2000" dirty="0">
                <a:sym typeface="Wingdings" panose="05000000000000000000" pitchFamily="2" charset="2"/>
              </a:rPr>
              <a:t> </a:t>
            </a:r>
            <a:r>
              <a:rPr lang="cs-CZ" sz="2000" dirty="0" err="1">
                <a:sym typeface="Wingdings" panose="05000000000000000000" pitchFamily="2" charset="2"/>
              </a:rPr>
              <a:t>between</a:t>
            </a:r>
            <a:r>
              <a:rPr lang="cs-CZ" sz="2000" dirty="0">
                <a:sym typeface="Wingdings" panose="05000000000000000000" pitchFamily="2" charset="2"/>
              </a:rPr>
              <a:t> </a:t>
            </a:r>
            <a:r>
              <a:rPr lang="cs-CZ" sz="2000" dirty="0" err="1">
                <a:sym typeface="Wingdings" panose="05000000000000000000" pitchFamily="2" charset="2"/>
              </a:rPr>
              <a:t>two</a:t>
            </a:r>
            <a:r>
              <a:rPr lang="cs-CZ" sz="2000" dirty="0">
                <a:sym typeface="Wingdings" panose="05000000000000000000" pitchFamily="2" charset="2"/>
              </a:rPr>
              <a:t> </a:t>
            </a:r>
            <a:r>
              <a:rPr lang="cs-CZ" sz="2000" dirty="0" err="1">
                <a:sym typeface="Wingdings" panose="05000000000000000000" pitchFamily="2" charset="2"/>
              </a:rPr>
              <a:t>sides</a:t>
            </a:r>
            <a:r>
              <a:rPr lang="cs-CZ" sz="2000" dirty="0">
                <a:sym typeface="Wingdings" panose="05000000000000000000" pitchFamily="2" charset="2"/>
              </a:rPr>
              <a:t> of the market</a:t>
            </a:r>
          </a:p>
          <a:p>
            <a:pPr marL="0" indent="0">
              <a:buNone/>
            </a:pPr>
            <a:r>
              <a:rPr lang="cs-CZ" sz="2000" dirty="0">
                <a:sym typeface="Wingdings" panose="05000000000000000000" pitchFamily="2" charset="2"/>
              </a:rPr>
              <a:t>    </a:t>
            </a:r>
            <a:r>
              <a:rPr lang="cs-CZ" sz="2000" dirty="0" err="1">
                <a:sym typeface="Wingdings" panose="05000000000000000000" pitchFamily="2" charset="2"/>
              </a:rPr>
              <a:t>Subsidise</a:t>
            </a:r>
            <a:r>
              <a:rPr lang="cs-CZ" sz="2000" dirty="0">
                <a:sym typeface="Wingdings" panose="05000000000000000000" pitchFamily="2" charset="2"/>
              </a:rPr>
              <a:t> the </a:t>
            </a:r>
            <a:r>
              <a:rPr lang="cs-CZ" sz="2000" dirty="0" err="1">
                <a:sym typeface="Wingdings" panose="05000000000000000000" pitchFamily="2" charset="2"/>
              </a:rPr>
              <a:t>side</a:t>
            </a:r>
            <a:r>
              <a:rPr lang="cs-CZ" sz="2000" dirty="0">
                <a:sym typeface="Wingdings" panose="05000000000000000000" pitchFamily="2" charset="2"/>
              </a:rPr>
              <a:t> of market </a:t>
            </a:r>
            <a:r>
              <a:rPr lang="cs-CZ" sz="2000" dirty="0" err="1">
                <a:sym typeface="Wingdings" panose="05000000000000000000" pitchFamily="2" charset="2"/>
              </a:rPr>
              <a:t>where</a:t>
            </a:r>
            <a:r>
              <a:rPr lang="cs-CZ" sz="2000" dirty="0">
                <a:sym typeface="Wingdings" panose="05000000000000000000" pitchFamily="2" charset="2"/>
              </a:rPr>
              <a:t> </a:t>
            </a:r>
            <a:r>
              <a:rPr lang="cs-CZ" sz="2000" dirty="0" err="1">
                <a:sym typeface="Wingdings" panose="05000000000000000000" pitchFamily="2" charset="2"/>
              </a:rPr>
              <a:t>demand</a:t>
            </a:r>
            <a:r>
              <a:rPr lang="cs-CZ" sz="2000" dirty="0">
                <a:sym typeface="Wingdings" panose="05000000000000000000" pitchFamily="2" charset="2"/>
              </a:rPr>
              <a:t> more </a:t>
            </a:r>
            <a:r>
              <a:rPr lang="cs-CZ" sz="2000" dirty="0" err="1">
                <a:sym typeface="Wingdings" panose="05000000000000000000" pitchFamily="2" charset="2"/>
              </a:rPr>
              <a:t>price</a:t>
            </a:r>
            <a:r>
              <a:rPr lang="cs-CZ" sz="2000" dirty="0">
                <a:sym typeface="Wingdings" panose="05000000000000000000" pitchFamily="2" charset="2"/>
              </a:rPr>
              <a:t> </a:t>
            </a:r>
            <a:r>
              <a:rPr lang="cs-CZ" sz="2000" dirty="0" err="1">
                <a:sym typeface="Wingdings" panose="05000000000000000000" pitchFamily="2" charset="2"/>
              </a:rPr>
              <a:t>elastic</a:t>
            </a:r>
            <a:endParaRPr lang="cs-CZ" sz="2000" dirty="0">
              <a:sym typeface="Wingdings" panose="05000000000000000000" pitchFamily="2" charset="2"/>
            </a:endParaRPr>
          </a:p>
          <a:p>
            <a:pPr lvl="1"/>
            <a:r>
              <a:rPr lang="cs-CZ" sz="2000" b="1" dirty="0" err="1">
                <a:sym typeface="Wingdings" panose="05000000000000000000" pitchFamily="2" charset="2"/>
              </a:rPr>
              <a:t>Example</a:t>
            </a:r>
            <a:r>
              <a:rPr lang="cs-CZ" sz="2000" b="1" dirty="0">
                <a:sym typeface="Wingdings" panose="05000000000000000000" pitchFamily="2" charset="2"/>
              </a:rPr>
              <a:t> 3</a:t>
            </a:r>
            <a:r>
              <a:rPr lang="cs-CZ" sz="2000" dirty="0">
                <a:sym typeface="Wingdings" panose="05000000000000000000" pitchFamily="2" charset="2"/>
              </a:rPr>
              <a:t>: </a:t>
            </a:r>
            <a:r>
              <a:rPr lang="cs-CZ" sz="2000" dirty="0" err="1">
                <a:sym typeface="Wingdings" panose="05000000000000000000" pitchFamily="2" charset="2"/>
              </a:rPr>
              <a:t>Nightclubs</a:t>
            </a:r>
            <a:endParaRPr lang="cs-CZ" sz="2000" dirty="0">
              <a:sym typeface="Wingdings" panose="05000000000000000000" pitchFamily="2" charset="2"/>
            </a:endParaRPr>
          </a:p>
          <a:p>
            <a:pPr lvl="2"/>
            <a:r>
              <a:rPr lang="cs-CZ" dirty="0">
                <a:sym typeface="Wingdings" panose="05000000000000000000" pitchFamily="2" charset="2"/>
              </a:rPr>
              <a:t>Free </a:t>
            </a:r>
            <a:r>
              <a:rPr lang="cs-CZ" dirty="0" err="1">
                <a:sym typeface="Wingdings" panose="05000000000000000000" pitchFamily="2" charset="2"/>
              </a:rPr>
              <a:t>entry</a:t>
            </a:r>
            <a:r>
              <a:rPr lang="cs-CZ" dirty="0">
                <a:sym typeface="Wingdings" panose="05000000000000000000" pitchFamily="2" charset="2"/>
              </a:rPr>
              <a:t>/</a:t>
            </a:r>
            <a:r>
              <a:rPr lang="cs-CZ" dirty="0" err="1">
                <a:sym typeface="Wingdings" panose="05000000000000000000" pitchFamily="2" charset="2"/>
              </a:rPr>
              <a:t>drings</a:t>
            </a:r>
            <a:r>
              <a:rPr lang="cs-CZ" dirty="0">
                <a:sym typeface="Wingdings" panose="05000000000000000000" pitchFamily="2" charset="2"/>
              </a:rPr>
              <a:t> </a:t>
            </a:r>
            <a:r>
              <a:rPr lang="cs-CZ" dirty="0" err="1">
                <a:sym typeface="Wingdings" panose="05000000000000000000" pitchFamily="2" charset="2"/>
              </a:rPr>
              <a:t>for</a:t>
            </a:r>
            <a:r>
              <a:rPr lang="cs-CZ" dirty="0">
                <a:sym typeface="Wingdings" panose="05000000000000000000" pitchFamily="2" charset="2"/>
              </a:rPr>
              <a:t> </a:t>
            </a:r>
            <a:r>
              <a:rPr lang="cs-CZ" dirty="0" err="1">
                <a:sym typeface="Wingdings" panose="05000000000000000000" pitchFamily="2" charset="2"/>
              </a:rPr>
              <a:t>women</a:t>
            </a:r>
            <a:r>
              <a:rPr lang="cs-CZ" dirty="0">
                <a:sym typeface="Wingdings" panose="05000000000000000000" pitchFamily="2" charset="2"/>
              </a:rPr>
              <a:t>, </a:t>
            </a:r>
            <a:r>
              <a:rPr lang="cs-CZ" dirty="0" err="1">
                <a:sym typeface="Wingdings" panose="05000000000000000000" pitchFamily="2" charset="2"/>
              </a:rPr>
              <a:t>high</a:t>
            </a:r>
            <a:r>
              <a:rPr lang="cs-CZ" dirty="0">
                <a:sym typeface="Wingdings" panose="05000000000000000000" pitchFamily="2" charset="2"/>
              </a:rPr>
              <a:t> </a:t>
            </a:r>
            <a:r>
              <a:rPr lang="cs-CZ" dirty="0" err="1">
                <a:sym typeface="Wingdings" panose="05000000000000000000" pitchFamily="2" charset="2"/>
              </a:rPr>
              <a:t>prices</a:t>
            </a:r>
            <a:r>
              <a:rPr lang="cs-CZ" dirty="0">
                <a:sym typeface="Wingdings" panose="05000000000000000000" pitchFamily="2" charset="2"/>
              </a:rPr>
              <a:t> </a:t>
            </a:r>
            <a:r>
              <a:rPr lang="cs-CZ" dirty="0" err="1">
                <a:sym typeface="Wingdings" panose="05000000000000000000" pitchFamily="2" charset="2"/>
              </a:rPr>
              <a:t>for</a:t>
            </a:r>
            <a:r>
              <a:rPr lang="cs-CZ" dirty="0">
                <a:sym typeface="Wingdings" panose="05000000000000000000" pitchFamily="2" charset="2"/>
              </a:rPr>
              <a:t> </a:t>
            </a:r>
            <a:r>
              <a:rPr lang="cs-CZ" dirty="0" err="1">
                <a:sym typeface="Wingdings" panose="05000000000000000000" pitchFamily="2" charset="2"/>
              </a:rPr>
              <a:t>men</a:t>
            </a:r>
            <a:endParaRPr lang="cs-CZ" dirty="0">
              <a:sym typeface="Wingdings" panose="05000000000000000000" pitchFamily="2" charset="2"/>
            </a:endParaRPr>
          </a:p>
          <a:p>
            <a:pPr lvl="1"/>
            <a:endParaRPr lang="cs-CZ" sz="2000" dirty="0">
              <a:sym typeface="Wingdings" panose="05000000000000000000" pitchFamily="2" charset="2"/>
            </a:endParaRPr>
          </a:p>
        </p:txBody>
      </p:sp>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err="1"/>
              <a:t>Consumer</a:t>
            </a:r>
            <a:r>
              <a:rPr lang="cs-CZ" dirty="0"/>
              <a:t> </a:t>
            </a:r>
            <a:r>
              <a:rPr lang="cs-CZ" dirty="0" err="1"/>
              <a:t>expectations</a:t>
            </a:r>
            <a:r>
              <a:rPr lang="cs-CZ" dirty="0"/>
              <a:t> and </a:t>
            </a:r>
            <a:r>
              <a:rPr lang="cs-CZ" dirty="0" err="1"/>
              <a:t>critical</a:t>
            </a:r>
            <a:r>
              <a:rPr lang="cs-CZ" dirty="0"/>
              <a:t> </a:t>
            </a:r>
            <a:r>
              <a:rPr lang="cs-CZ" dirty="0" err="1"/>
              <a:t>mass</a:t>
            </a:r>
            <a:endParaRPr lang="cs-CZ" dirty="0"/>
          </a:p>
        </p:txBody>
      </p:sp>
      <p:pic>
        <p:nvPicPr>
          <p:cNvPr id="10242" name="Picture 2" descr="Nightclubs are the new Covid battleground">
            <a:extLst>
              <a:ext uri="{FF2B5EF4-FFF2-40B4-BE49-F238E27FC236}">
                <a16:creationId xmlns:a16="http://schemas.microsoft.com/office/drawing/2014/main" id="{ADEC3005-1178-C874-DD10-63CD8A156F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2837" y="3653590"/>
            <a:ext cx="5691963" cy="3204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15694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45074" y="1474377"/>
            <a:ext cx="11186505" cy="5234808"/>
          </a:xfrm>
        </p:spPr>
        <p:txBody>
          <a:bodyPr>
            <a:normAutofit/>
          </a:bodyPr>
          <a:lstStyle/>
          <a:p>
            <a:r>
              <a:rPr lang="cs-CZ" sz="2000" dirty="0" err="1">
                <a:sym typeface="Wingdings" panose="05000000000000000000" pitchFamily="2" charset="2"/>
              </a:rPr>
              <a:t>Sometimes</a:t>
            </a:r>
            <a:r>
              <a:rPr lang="cs-CZ" sz="2000" dirty="0">
                <a:sym typeface="Wingdings" panose="05000000000000000000" pitchFamily="2" charset="2"/>
              </a:rPr>
              <a:t> network </a:t>
            </a:r>
            <a:r>
              <a:rPr lang="cs-CZ" sz="2000" dirty="0" err="1">
                <a:sym typeface="Wingdings" panose="05000000000000000000" pitchFamily="2" charset="2"/>
              </a:rPr>
              <a:t>effects</a:t>
            </a:r>
            <a:r>
              <a:rPr lang="cs-CZ" sz="2000" dirty="0">
                <a:sym typeface="Wingdings" panose="05000000000000000000" pitchFamily="2" charset="2"/>
              </a:rPr>
              <a:t> </a:t>
            </a:r>
            <a:r>
              <a:rPr lang="cs-CZ" sz="2000" dirty="0" err="1">
                <a:sym typeface="Wingdings" panose="05000000000000000000" pitchFamily="2" charset="2"/>
              </a:rPr>
              <a:t>exist</a:t>
            </a:r>
            <a:r>
              <a:rPr lang="cs-CZ" sz="2000" dirty="0">
                <a:sym typeface="Wingdings" panose="05000000000000000000" pitchFamily="2" charset="2"/>
              </a:rPr>
              <a:t> </a:t>
            </a:r>
            <a:r>
              <a:rPr lang="cs-CZ" sz="2000" dirty="0" err="1">
                <a:sym typeface="Wingdings" panose="05000000000000000000" pitchFamily="2" charset="2"/>
              </a:rPr>
              <a:t>initially</a:t>
            </a:r>
            <a:r>
              <a:rPr lang="cs-CZ" sz="2000" dirty="0">
                <a:sym typeface="Wingdings" panose="05000000000000000000" pitchFamily="2" charset="2"/>
              </a:rPr>
              <a:t> but fade </a:t>
            </a:r>
            <a:r>
              <a:rPr lang="cs-CZ" sz="2000" dirty="0" err="1">
                <a:sym typeface="Wingdings" panose="05000000000000000000" pitchFamily="2" charset="2"/>
              </a:rPr>
              <a:t>out</a:t>
            </a:r>
            <a:r>
              <a:rPr lang="cs-CZ" sz="2000" dirty="0">
                <a:sym typeface="Wingdings" panose="05000000000000000000" pitchFamily="2" charset="2"/>
              </a:rPr>
              <a:t> </a:t>
            </a:r>
            <a:r>
              <a:rPr lang="cs-CZ" sz="2000" dirty="0" err="1">
                <a:sym typeface="Wingdings" panose="05000000000000000000" pitchFamily="2" charset="2"/>
              </a:rPr>
              <a:t>once</a:t>
            </a:r>
            <a:r>
              <a:rPr lang="cs-CZ" sz="2000" dirty="0">
                <a:sym typeface="Wingdings" panose="05000000000000000000" pitchFamily="2" charset="2"/>
              </a:rPr>
              <a:t> a </a:t>
            </a:r>
            <a:r>
              <a:rPr lang="cs-CZ" sz="2000" dirty="0" err="1">
                <a:sym typeface="Wingdings" panose="05000000000000000000" pitchFamily="2" charset="2"/>
              </a:rPr>
              <a:t>certain</a:t>
            </a:r>
            <a:r>
              <a:rPr lang="cs-CZ" sz="2000" dirty="0">
                <a:sym typeface="Wingdings" panose="05000000000000000000" pitchFamily="2" charset="2"/>
              </a:rPr>
              <a:t> </a:t>
            </a:r>
            <a:r>
              <a:rPr lang="cs-CZ" sz="2000" dirty="0" err="1">
                <a:sym typeface="Wingdings" panose="05000000000000000000" pitchFamily="2" charset="2"/>
              </a:rPr>
              <a:t>scale</a:t>
            </a:r>
            <a:r>
              <a:rPr lang="cs-CZ" sz="2000" dirty="0">
                <a:sym typeface="Wingdings" panose="05000000000000000000" pitchFamily="2" charset="2"/>
              </a:rPr>
              <a:t> of the market </a:t>
            </a:r>
            <a:r>
              <a:rPr lang="cs-CZ" sz="2000" dirty="0" err="1">
                <a:sym typeface="Wingdings" panose="05000000000000000000" pitchFamily="2" charset="2"/>
              </a:rPr>
              <a:t>is</a:t>
            </a:r>
            <a:r>
              <a:rPr lang="cs-CZ" sz="2000" dirty="0">
                <a:sym typeface="Wingdings" panose="05000000000000000000" pitchFamily="2" charset="2"/>
              </a:rPr>
              <a:t> </a:t>
            </a:r>
            <a:r>
              <a:rPr lang="cs-CZ" sz="2000" dirty="0" err="1">
                <a:sym typeface="Wingdings" panose="05000000000000000000" pitchFamily="2" charset="2"/>
              </a:rPr>
              <a:t>reached</a:t>
            </a:r>
            <a:endParaRPr lang="cs-CZ" sz="2000" dirty="0">
              <a:sym typeface="Wingdings" panose="05000000000000000000" pitchFamily="2" charset="2"/>
            </a:endParaRPr>
          </a:p>
          <a:p>
            <a:r>
              <a:rPr lang="cs-CZ" sz="2000" b="1" dirty="0" err="1">
                <a:sym typeface="Wingdings" panose="05000000000000000000" pitchFamily="2" charset="2"/>
              </a:rPr>
              <a:t>Example</a:t>
            </a:r>
            <a:r>
              <a:rPr lang="cs-CZ" sz="2000" dirty="0">
                <a:sym typeface="Wingdings" panose="05000000000000000000" pitchFamily="2" charset="2"/>
              </a:rPr>
              <a:t>: Uber</a:t>
            </a:r>
          </a:p>
          <a:p>
            <a:pPr lvl="1"/>
            <a:r>
              <a:rPr lang="cs-CZ" sz="2000" dirty="0" err="1">
                <a:sym typeface="Wingdings" panose="05000000000000000000" pitchFamily="2" charset="2"/>
              </a:rPr>
              <a:t>Initially</a:t>
            </a:r>
            <a:r>
              <a:rPr lang="cs-CZ" sz="2000" dirty="0">
                <a:sym typeface="Wingdings" panose="05000000000000000000" pitchFamily="2" charset="2"/>
              </a:rPr>
              <a:t>, more </a:t>
            </a:r>
            <a:r>
              <a:rPr lang="cs-CZ" sz="2000" dirty="0" err="1">
                <a:sym typeface="Wingdings" panose="05000000000000000000" pitchFamily="2" charset="2"/>
              </a:rPr>
              <a:t>cars</a:t>
            </a:r>
            <a:r>
              <a:rPr lang="cs-CZ" sz="2000" dirty="0">
                <a:sym typeface="Wingdings" panose="05000000000000000000" pitchFamily="2" charset="2"/>
              </a:rPr>
              <a:t>  more </a:t>
            </a:r>
            <a:r>
              <a:rPr lang="cs-CZ" sz="2000" dirty="0" err="1">
                <a:sym typeface="Wingdings" panose="05000000000000000000" pitchFamily="2" charset="2"/>
              </a:rPr>
              <a:t>passangers</a:t>
            </a:r>
            <a:r>
              <a:rPr lang="cs-CZ" sz="2000" dirty="0">
                <a:sym typeface="Wingdings" panose="05000000000000000000" pitchFamily="2" charset="2"/>
              </a:rPr>
              <a:t> ;  more </a:t>
            </a:r>
            <a:r>
              <a:rPr lang="cs-CZ" sz="2000" dirty="0" err="1">
                <a:sym typeface="Wingdings" panose="05000000000000000000" pitchFamily="2" charset="2"/>
              </a:rPr>
              <a:t>passangers</a:t>
            </a:r>
            <a:r>
              <a:rPr lang="cs-CZ" sz="2000" dirty="0">
                <a:sym typeface="Wingdings" panose="05000000000000000000" pitchFamily="2" charset="2"/>
              </a:rPr>
              <a:t>  more </a:t>
            </a:r>
            <a:r>
              <a:rPr lang="cs-CZ" sz="2000" dirty="0" err="1">
                <a:sym typeface="Wingdings" panose="05000000000000000000" pitchFamily="2" charset="2"/>
              </a:rPr>
              <a:t>cars</a:t>
            </a:r>
            <a:endParaRPr lang="cs-CZ" sz="2000" dirty="0">
              <a:sym typeface="Wingdings" panose="05000000000000000000" pitchFamily="2" charset="2"/>
            </a:endParaRPr>
          </a:p>
          <a:p>
            <a:pPr lvl="1"/>
            <a:r>
              <a:rPr lang="cs-CZ" sz="2000" dirty="0" err="1">
                <a:sym typeface="Wingdings" panose="05000000000000000000" pitchFamily="2" charset="2"/>
              </a:rPr>
              <a:t>Beyond</a:t>
            </a:r>
            <a:r>
              <a:rPr lang="cs-CZ" sz="2000" dirty="0">
                <a:sym typeface="Wingdings" panose="05000000000000000000" pitchFamily="2" charset="2"/>
              </a:rPr>
              <a:t> a </a:t>
            </a:r>
            <a:r>
              <a:rPr lang="cs-CZ" sz="2000" dirty="0" err="1">
                <a:sym typeface="Wingdings" panose="05000000000000000000" pitchFamily="2" charset="2"/>
              </a:rPr>
              <a:t>certain</a:t>
            </a:r>
            <a:r>
              <a:rPr lang="cs-CZ" sz="2000" dirty="0">
                <a:sym typeface="Wingdings" panose="05000000000000000000" pitchFamily="2" charset="2"/>
              </a:rPr>
              <a:t> </a:t>
            </a:r>
            <a:r>
              <a:rPr lang="cs-CZ" sz="2000" dirty="0" err="1">
                <a:sym typeface="Wingdings" panose="05000000000000000000" pitchFamily="2" charset="2"/>
              </a:rPr>
              <a:t>level</a:t>
            </a:r>
            <a:r>
              <a:rPr lang="cs-CZ" sz="2000" dirty="0">
                <a:sym typeface="Wingdings" panose="05000000000000000000" pitchFamily="2" charset="2"/>
              </a:rPr>
              <a:t>, I </a:t>
            </a:r>
            <a:r>
              <a:rPr lang="cs-CZ" sz="2000" dirty="0" err="1">
                <a:sym typeface="Wingdings" panose="05000000000000000000" pitchFamily="2" charset="2"/>
              </a:rPr>
              <a:t>don‘t</a:t>
            </a:r>
            <a:r>
              <a:rPr lang="cs-CZ" sz="2000" dirty="0">
                <a:sym typeface="Wingdings" panose="05000000000000000000" pitchFamily="2" charset="2"/>
              </a:rPr>
              <a:t> care </a:t>
            </a:r>
            <a:r>
              <a:rPr lang="cs-CZ" sz="2000" dirty="0" err="1">
                <a:sym typeface="Wingdings" panose="05000000000000000000" pitchFamily="2" charset="2"/>
              </a:rPr>
              <a:t>if</a:t>
            </a:r>
            <a:r>
              <a:rPr lang="cs-CZ" sz="2000" dirty="0">
                <a:sym typeface="Wingdings" panose="05000000000000000000" pitchFamily="2" charset="2"/>
              </a:rPr>
              <a:t> </a:t>
            </a:r>
            <a:r>
              <a:rPr lang="cs-CZ" sz="2000" dirty="0" err="1">
                <a:sym typeface="Wingdings" panose="05000000000000000000" pitchFamily="2" charset="2"/>
              </a:rPr>
              <a:t>there</a:t>
            </a:r>
            <a:r>
              <a:rPr lang="cs-CZ" sz="2000" dirty="0">
                <a:sym typeface="Wingdings" panose="05000000000000000000" pitchFamily="2" charset="2"/>
              </a:rPr>
              <a:t> are 3 </a:t>
            </a:r>
            <a:r>
              <a:rPr lang="cs-CZ" sz="2000" dirty="0" err="1">
                <a:sym typeface="Wingdings" panose="05000000000000000000" pitchFamily="2" charset="2"/>
              </a:rPr>
              <a:t>or</a:t>
            </a:r>
            <a:r>
              <a:rPr lang="cs-CZ" sz="2000" dirty="0">
                <a:sym typeface="Wingdings" panose="05000000000000000000" pitchFamily="2" charset="2"/>
              </a:rPr>
              <a:t> 30 </a:t>
            </a:r>
            <a:r>
              <a:rPr lang="cs-CZ" sz="2000" dirty="0" err="1">
                <a:sym typeface="Wingdings" panose="05000000000000000000" pitchFamily="2" charset="2"/>
              </a:rPr>
              <a:t>cars</a:t>
            </a:r>
            <a:r>
              <a:rPr lang="cs-CZ" sz="2000" dirty="0">
                <a:sym typeface="Wingdings" panose="05000000000000000000" pitchFamily="2" charset="2"/>
              </a:rPr>
              <a:t> </a:t>
            </a:r>
            <a:r>
              <a:rPr lang="cs-CZ" sz="2000" dirty="0" err="1">
                <a:sym typeface="Wingdings" panose="05000000000000000000" pitchFamily="2" charset="2"/>
              </a:rPr>
              <a:t>within</a:t>
            </a:r>
            <a:r>
              <a:rPr lang="cs-CZ" sz="2000" dirty="0">
                <a:sym typeface="Wingdings" panose="05000000000000000000" pitchFamily="2" charset="2"/>
              </a:rPr>
              <a:t> 2 </a:t>
            </a:r>
            <a:r>
              <a:rPr lang="cs-CZ" sz="2000" dirty="0" err="1">
                <a:sym typeface="Wingdings" panose="05000000000000000000" pitchFamily="2" charset="2"/>
              </a:rPr>
              <a:t>mins</a:t>
            </a:r>
            <a:r>
              <a:rPr lang="cs-CZ" sz="2000" dirty="0">
                <a:sym typeface="Wingdings" panose="05000000000000000000" pitchFamily="2" charset="2"/>
              </a:rPr>
              <a:t> </a:t>
            </a:r>
            <a:r>
              <a:rPr lang="cs-CZ" sz="2000" dirty="0" err="1">
                <a:sym typeface="Wingdings" panose="05000000000000000000" pitchFamily="2" charset="2"/>
              </a:rPr>
              <a:t>from</a:t>
            </a:r>
            <a:r>
              <a:rPr lang="cs-CZ" sz="2000" dirty="0">
                <a:sym typeface="Wingdings" panose="05000000000000000000" pitchFamily="2" charset="2"/>
              </a:rPr>
              <a:t> </a:t>
            </a:r>
            <a:r>
              <a:rPr lang="cs-CZ" sz="2000" dirty="0" err="1">
                <a:sym typeface="Wingdings" panose="05000000000000000000" pitchFamily="2" charset="2"/>
              </a:rPr>
              <a:t>me</a:t>
            </a:r>
            <a:endParaRPr lang="cs-CZ" sz="2000" dirty="0">
              <a:sym typeface="Wingdings" panose="05000000000000000000" pitchFamily="2" charset="2"/>
            </a:endParaRPr>
          </a:p>
          <a:p>
            <a:pPr marL="457200" lvl="1" indent="0">
              <a:buNone/>
            </a:pPr>
            <a:r>
              <a:rPr lang="cs-CZ" sz="2000" dirty="0">
                <a:sym typeface="Wingdings" panose="05000000000000000000" pitchFamily="2" charset="2"/>
              </a:rPr>
              <a:t>    Not </a:t>
            </a:r>
            <a:r>
              <a:rPr lang="cs-CZ" sz="2000" dirty="0" err="1">
                <a:sym typeface="Wingdings" panose="05000000000000000000" pitchFamily="2" charset="2"/>
              </a:rPr>
              <a:t>too</a:t>
            </a:r>
            <a:r>
              <a:rPr lang="cs-CZ" sz="2000" dirty="0">
                <a:sym typeface="Wingdings" panose="05000000000000000000" pitchFamily="2" charset="2"/>
              </a:rPr>
              <a:t> </a:t>
            </a:r>
            <a:r>
              <a:rPr lang="cs-CZ" sz="2000" dirty="0" err="1">
                <a:sym typeface="Wingdings" panose="05000000000000000000" pitchFamily="2" charset="2"/>
              </a:rPr>
              <a:t>difficult</a:t>
            </a:r>
            <a:r>
              <a:rPr lang="cs-CZ" sz="2000" dirty="0">
                <a:sym typeface="Wingdings" panose="05000000000000000000" pitchFamily="2" charset="2"/>
              </a:rPr>
              <a:t> to </a:t>
            </a:r>
            <a:r>
              <a:rPr lang="cs-CZ" sz="2000" dirty="0" err="1">
                <a:sym typeface="Wingdings" panose="05000000000000000000" pitchFamily="2" charset="2"/>
              </a:rPr>
              <a:t>build</a:t>
            </a:r>
            <a:r>
              <a:rPr lang="cs-CZ" sz="2000" dirty="0">
                <a:sym typeface="Wingdings" panose="05000000000000000000" pitchFamily="2" charset="2"/>
              </a:rPr>
              <a:t> a </a:t>
            </a:r>
            <a:r>
              <a:rPr lang="cs-CZ" sz="2000" dirty="0" err="1">
                <a:sym typeface="Wingdings" panose="05000000000000000000" pitchFamily="2" charset="2"/>
              </a:rPr>
              <a:t>competing</a:t>
            </a:r>
            <a:r>
              <a:rPr lang="cs-CZ" sz="2000" dirty="0">
                <a:sym typeface="Wingdings" panose="05000000000000000000" pitchFamily="2" charset="2"/>
              </a:rPr>
              <a:t> </a:t>
            </a:r>
            <a:r>
              <a:rPr lang="cs-CZ" sz="2000" dirty="0" err="1">
                <a:sym typeface="Wingdings" panose="05000000000000000000" pitchFamily="2" charset="2"/>
              </a:rPr>
              <a:t>platform</a:t>
            </a:r>
            <a:r>
              <a:rPr lang="cs-CZ" sz="2000" dirty="0">
                <a:sym typeface="Wingdings" panose="05000000000000000000" pitchFamily="2" charset="2"/>
              </a:rPr>
              <a:t> in a city</a:t>
            </a:r>
          </a:p>
          <a:p>
            <a:pPr lvl="1"/>
            <a:r>
              <a:rPr lang="cs-CZ" sz="2000" dirty="0">
                <a:sym typeface="Wingdings" panose="05000000000000000000" pitchFamily="2" charset="2"/>
              </a:rPr>
              <a:t>A </a:t>
            </a:r>
            <a:r>
              <a:rPr lang="cs-CZ" sz="2000" dirty="0" err="1">
                <a:sym typeface="Wingdings" panose="05000000000000000000" pitchFamily="2" charset="2"/>
              </a:rPr>
              <a:t>serious</a:t>
            </a:r>
            <a:r>
              <a:rPr lang="cs-CZ" sz="2000" dirty="0">
                <a:sym typeface="Wingdings" panose="05000000000000000000" pitchFamily="2" charset="2"/>
              </a:rPr>
              <a:t> </a:t>
            </a:r>
            <a:r>
              <a:rPr lang="cs-CZ" sz="2000" dirty="0" err="1">
                <a:sym typeface="Wingdings" panose="05000000000000000000" pitchFamily="2" charset="2"/>
              </a:rPr>
              <a:t>problem</a:t>
            </a:r>
            <a:r>
              <a:rPr lang="cs-CZ" sz="2000" dirty="0">
                <a:sym typeface="Wingdings" panose="05000000000000000000" pitchFamily="2" charset="2"/>
              </a:rPr>
              <a:t> to Uber business  </a:t>
            </a:r>
            <a:r>
              <a:rPr lang="cs-CZ" sz="2000" dirty="0" err="1">
                <a:sym typeface="Wingdings" panose="05000000000000000000" pitchFamily="2" charset="2"/>
              </a:rPr>
              <a:t>stock</a:t>
            </a:r>
            <a:r>
              <a:rPr lang="cs-CZ" sz="2000" dirty="0">
                <a:sym typeface="Wingdings" panose="05000000000000000000" pitchFamily="2" charset="2"/>
              </a:rPr>
              <a:t> </a:t>
            </a:r>
            <a:r>
              <a:rPr lang="cs-CZ" sz="2000" dirty="0" err="1">
                <a:sym typeface="Wingdings" panose="05000000000000000000" pitchFamily="2" charset="2"/>
              </a:rPr>
              <a:t>value</a:t>
            </a:r>
            <a:r>
              <a:rPr lang="cs-CZ" sz="2000" dirty="0">
                <a:sym typeface="Wingdings" panose="05000000000000000000" pitchFamily="2" charset="2"/>
              </a:rPr>
              <a:t> </a:t>
            </a:r>
            <a:r>
              <a:rPr lang="cs-CZ" sz="2000" dirty="0" err="1">
                <a:sym typeface="Wingdings" panose="05000000000000000000" pitchFamily="2" charset="2"/>
              </a:rPr>
              <a:t>today</a:t>
            </a:r>
            <a:r>
              <a:rPr lang="cs-CZ" sz="2000" dirty="0">
                <a:sym typeface="Wingdings" panose="05000000000000000000" pitchFamily="2" charset="2"/>
              </a:rPr>
              <a:t> 40% </a:t>
            </a:r>
            <a:r>
              <a:rPr lang="cs-CZ" sz="2000" dirty="0" err="1">
                <a:sym typeface="Wingdings" panose="05000000000000000000" pitchFamily="2" charset="2"/>
              </a:rPr>
              <a:t>below</a:t>
            </a:r>
            <a:r>
              <a:rPr lang="cs-CZ" sz="2000" dirty="0">
                <a:sym typeface="Wingdings" panose="05000000000000000000" pitchFamily="2" charset="2"/>
              </a:rPr>
              <a:t> 2019 IPO</a:t>
            </a:r>
          </a:p>
          <a:p>
            <a:pPr lvl="1"/>
            <a:r>
              <a:rPr lang="cs-CZ" sz="2000" dirty="0" err="1">
                <a:sym typeface="Wingdings" panose="05000000000000000000" pitchFamily="2" charset="2"/>
              </a:rPr>
              <a:t>Instead</a:t>
            </a:r>
            <a:r>
              <a:rPr lang="cs-CZ" sz="2000" dirty="0">
                <a:sym typeface="Wingdings" panose="05000000000000000000" pitchFamily="2" charset="2"/>
              </a:rPr>
              <a:t> </a:t>
            </a:r>
            <a:r>
              <a:rPr lang="cs-CZ" sz="2000" dirty="0" err="1">
                <a:sym typeface="Wingdings" panose="05000000000000000000" pitchFamily="2" charset="2"/>
              </a:rPr>
              <a:t>trying</a:t>
            </a:r>
            <a:r>
              <a:rPr lang="cs-CZ" sz="2000" dirty="0">
                <a:sym typeface="Wingdings" panose="05000000000000000000" pitchFamily="2" charset="2"/>
              </a:rPr>
              <a:t> to make </a:t>
            </a:r>
            <a:r>
              <a:rPr lang="cs-CZ" sz="2000" dirty="0" err="1">
                <a:sym typeface="Wingdings" panose="05000000000000000000" pitchFamily="2" charset="2"/>
              </a:rPr>
              <a:t>money</a:t>
            </a:r>
            <a:r>
              <a:rPr lang="cs-CZ" sz="2000" dirty="0">
                <a:sym typeface="Wingdings" panose="05000000000000000000" pitchFamily="2" charset="2"/>
              </a:rPr>
              <a:t> </a:t>
            </a:r>
            <a:r>
              <a:rPr lang="cs-CZ" sz="2000" dirty="0" err="1">
                <a:sym typeface="Wingdings" panose="05000000000000000000" pitchFamily="2" charset="2"/>
              </a:rPr>
              <a:t>through</a:t>
            </a:r>
            <a:r>
              <a:rPr lang="cs-CZ" sz="2000" dirty="0">
                <a:sym typeface="Wingdings" panose="05000000000000000000" pitchFamily="2" charset="2"/>
              </a:rPr>
              <a:t> </a:t>
            </a:r>
            <a:r>
              <a:rPr lang="cs-CZ" sz="2000" dirty="0" err="1">
                <a:sym typeface="Wingdings" panose="05000000000000000000" pitchFamily="2" charset="2"/>
              </a:rPr>
              <a:t>other</a:t>
            </a:r>
            <a:r>
              <a:rPr lang="cs-CZ" sz="2000" dirty="0">
                <a:sym typeface="Wingdings" panose="05000000000000000000" pitchFamily="2" charset="2"/>
              </a:rPr>
              <a:t> </a:t>
            </a:r>
            <a:r>
              <a:rPr lang="cs-CZ" sz="2000" dirty="0" err="1">
                <a:sym typeface="Wingdings" panose="05000000000000000000" pitchFamily="2" charset="2"/>
              </a:rPr>
              <a:t>means</a:t>
            </a:r>
            <a:r>
              <a:rPr lang="cs-CZ" sz="2000" dirty="0">
                <a:sym typeface="Wingdings" panose="05000000000000000000" pitchFamily="2" charset="2"/>
              </a:rPr>
              <a:t> </a:t>
            </a:r>
            <a:r>
              <a:rPr lang="cs-CZ" sz="2000" dirty="0" err="1">
                <a:sym typeface="Wingdings" panose="05000000000000000000" pitchFamily="2" charset="2"/>
              </a:rPr>
              <a:t>than</a:t>
            </a:r>
            <a:r>
              <a:rPr lang="cs-CZ" sz="2000" dirty="0">
                <a:sym typeface="Wingdings" panose="05000000000000000000" pitchFamily="2" charset="2"/>
              </a:rPr>
              <a:t> taxi</a:t>
            </a:r>
          </a:p>
          <a:p>
            <a:endParaRPr lang="cs-CZ" sz="2000" b="1" dirty="0">
              <a:sym typeface="Wingdings" panose="05000000000000000000" pitchFamily="2" charset="2"/>
            </a:endParaRPr>
          </a:p>
          <a:p>
            <a:r>
              <a:rPr lang="cs-CZ" sz="2000" b="1" dirty="0" err="1">
                <a:sym typeface="Wingdings" panose="05000000000000000000" pitchFamily="2" charset="2"/>
              </a:rPr>
              <a:t>Counter-example</a:t>
            </a:r>
            <a:r>
              <a:rPr lang="cs-CZ" sz="2000" dirty="0">
                <a:sym typeface="Wingdings" panose="05000000000000000000" pitchFamily="2" charset="2"/>
              </a:rPr>
              <a:t>: Facebook</a:t>
            </a:r>
          </a:p>
          <a:p>
            <a:pPr lvl="1"/>
            <a:r>
              <a:rPr lang="cs-CZ" sz="2000" dirty="0" err="1">
                <a:sym typeface="Wingdings" panose="05000000000000000000" pitchFamily="2" charset="2"/>
              </a:rPr>
              <a:t>It</a:t>
            </a:r>
            <a:r>
              <a:rPr lang="cs-CZ" sz="2000" dirty="0">
                <a:sym typeface="Wingdings" panose="05000000000000000000" pitchFamily="2" charset="2"/>
              </a:rPr>
              <a:t> </a:t>
            </a:r>
            <a:r>
              <a:rPr lang="cs-CZ" sz="2000" dirty="0" err="1">
                <a:sym typeface="Wingdings" panose="05000000000000000000" pitchFamily="2" charset="2"/>
              </a:rPr>
              <a:t>still</a:t>
            </a:r>
            <a:r>
              <a:rPr lang="cs-CZ" sz="2000" dirty="0">
                <a:sym typeface="Wingdings" panose="05000000000000000000" pitchFamily="2" charset="2"/>
              </a:rPr>
              <a:t> </a:t>
            </a:r>
            <a:r>
              <a:rPr lang="cs-CZ" sz="2000" dirty="0" err="1">
                <a:sym typeface="Wingdings" panose="05000000000000000000" pitchFamily="2" charset="2"/>
              </a:rPr>
              <a:t>makes</a:t>
            </a:r>
            <a:r>
              <a:rPr lang="cs-CZ" sz="2000" dirty="0">
                <a:sym typeface="Wingdings" panose="05000000000000000000" pitchFamily="2" charset="2"/>
              </a:rPr>
              <a:t> a </a:t>
            </a:r>
            <a:r>
              <a:rPr lang="cs-CZ" sz="2000" dirty="0" err="1">
                <a:sym typeface="Wingdings" panose="05000000000000000000" pitchFamily="2" charset="2"/>
              </a:rPr>
              <a:t>difference</a:t>
            </a:r>
            <a:r>
              <a:rPr lang="cs-CZ" sz="2000" dirty="0">
                <a:sym typeface="Wingdings" panose="05000000000000000000" pitchFamily="2" charset="2"/>
              </a:rPr>
              <a:t> </a:t>
            </a:r>
            <a:r>
              <a:rPr lang="cs-CZ" sz="2000" dirty="0" err="1">
                <a:sym typeface="Wingdings" panose="05000000000000000000" pitchFamily="2" charset="2"/>
              </a:rPr>
              <a:t>whether</a:t>
            </a:r>
            <a:r>
              <a:rPr lang="cs-CZ" sz="2000" dirty="0">
                <a:sym typeface="Wingdings" panose="05000000000000000000" pitchFamily="2" charset="2"/>
              </a:rPr>
              <a:t> 50% of my </a:t>
            </a:r>
            <a:r>
              <a:rPr lang="cs-CZ" sz="2000" dirty="0" err="1">
                <a:sym typeface="Wingdings" panose="05000000000000000000" pitchFamily="2" charset="2"/>
              </a:rPr>
              <a:t>friends</a:t>
            </a:r>
            <a:r>
              <a:rPr lang="cs-CZ" sz="2000" dirty="0">
                <a:sym typeface="Wingdings" panose="05000000000000000000" pitchFamily="2" charset="2"/>
              </a:rPr>
              <a:t> are </a:t>
            </a:r>
            <a:r>
              <a:rPr lang="cs-CZ" sz="2000" dirty="0" err="1">
                <a:sym typeface="Wingdings" panose="05000000000000000000" pitchFamily="2" charset="2"/>
              </a:rPr>
              <a:t>there</a:t>
            </a:r>
            <a:r>
              <a:rPr lang="cs-CZ" sz="2000" dirty="0">
                <a:sym typeface="Wingdings" panose="05000000000000000000" pitchFamily="2" charset="2"/>
              </a:rPr>
              <a:t> </a:t>
            </a:r>
            <a:r>
              <a:rPr lang="cs-CZ" sz="2000" dirty="0" err="1">
                <a:sym typeface="Wingdings" panose="05000000000000000000" pitchFamily="2" charset="2"/>
              </a:rPr>
              <a:t>or</a:t>
            </a:r>
            <a:r>
              <a:rPr lang="cs-CZ" sz="2000" dirty="0">
                <a:sym typeface="Wingdings" panose="05000000000000000000" pitchFamily="2" charset="2"/>
              </a:rPr>
              <a:t> 100% of my </a:t>
            </a:r>
            <a:r>
              <a:rPr lang="cs-CZ" sz="2000" dirty="0" err="1">
                <a:sym typeface="Wingdings" panose="05000000000000000000" pitchFamily="2" charset="2"/>
              </a:rPr>
              <a:t>friends</a:t>
            </a:r>
            <a:r>
              <a:rPr lang="cs-CZ" sz="2000" dirty="0">
                <a:sym typeface="Wingdings" panose="05000000000000000000" pitchFamily="2" charset="2"/>
              </a:rPr>
              <a:t> are </a:t>
            </a:r>
            <a:r>
              <a:rPr lang="cs-CZ" sz="2000" dirty="0" err="1">
                <a:sym typeface="Wingdings" panose="05000000000000000000" pitchFamily="2" charset="2"/>
              </a:rPr>
              <a:t>there</a:t>
            </a:r>
            <a:endParaRPr lang="cs-CZ" sz="2000" dirty="0">
              <a:sym typeface="Wingdings" panose="05000000000000000000" pitchFamily="2" charset="2"/>
            </a:endParaRPr>
          </a:p>
          <a:p>
            <a:pPr lvl="1"/>
            <a:r>
              <a:rPr lang="cs-CZ" sz="2000" dirty="0" err="1">
                <a:sym typeface="Wingdings" panose="05000000000000000000" pitchFamily="2" charset="2"/>
              </a:rPr>
              <a:t>Building</a:t>
            </a:r>
            <a:r>
              <a:rPr lang="cs-CZ" sz="2000" dirty="0">
                <a:sym typeface="Wingdings" panose="05000000000000000000" pitchFamily="2" charset="2"/>
              </a:rPr>
              <a:t> </a:t>
            </a:r>
            <a:r>
              <a:rPr lang="cs-CZ" sz="2000" dirty="0" err="1">
                <a:sym typeface="Wingdings" panose="05000000000000000000" pitchFamily="2" charset="2"/>
              </a:rPr>
              <a:t>competition</a:t>
            </a:r>
            <a:r>
              <a:rPr lang="cs-CZ" sz="2000" dirty="0">
                <a:sym typeface="Wingdings" panose="05000000000000000000" pitchFamily="2" charset="2"/>
              </a:rPr>
              <a:t> much </a:t>
            </a:r>
            <a:r>
              <a:rPr lang="cs-CZ" sz="2000" dirty="0" err="1">
                <a:sym typeface="Wingdings" panose="05000000000000000000" pitchFamily="2" charset="2"/>
              </a:rPr>
              <a:t>harder</a:t>
            </a:r>
            <a:endParaRPr lang="cs-CZ" sz="2000" dirty="0">
              <a:sym typeface="Wingdings" panose="05000000000000000000" pitchFamily="2" charset="2"/>
            </a:endParaRPr>
          </a:p>
          <a:p>
            <a:endParaRPr lang="cs-CZ" sz="2400" dirty="0">
              <a:sym typeface="Wingdings" panose="05000000000000000000" pitchFamily="2" charset="2"/>
            </a:endParaRPr>
          </a:p>
        </p:txBody>
      </p:sp>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err="1"/>
              <a:t>Decreasing</a:t>
            </a:r>
            <a:r>
              <a:rPr lang="cs-CZ" dirty="0"/>
              <a:t> </a:t>
            </a:r>
            <a:r>
              <a:rPr lang="cs-CZ" dirty="0" err="1"/>
              <a:t>returns</a:t>
            </a:r>
            <a:r>
              <a:rPr lang="cs-CZ" dirty="0"/>
              <a:t> to network </a:t>
            </a:r>
            <a:r>
              <a:rPr lang="cs-CZ" dirty="0" err="1"/>
              <a:t>effects</a:t>
            </a:r>
            <a:r>
              <a:rPr lang="cs-CZ" dirty="0"/>
              <a:t>?</a:t>
            </a:r>
          </a:p>
        </p:txBody>
      </p:sp>
      <p:pic>
        <p:nvPicPr>
          <p:cNvPr id="4098" name="Picture 2" descr="Uber Eats US | Food Delivery and Takeout | Order Online from Restaurants  Near You">
            <a:extLst>
              <a:ext uri="{FF2B5EF4-FFF2-40B4-BE49-F238E27FC236}">
                <a16:creationId xmlns:a16="http://schemas.microsoft.com/office/drawing/2014/main" id="{ED16A749-11D8-5F63-C6E1-B4C117C9E8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6969" y="2031611"/>
            <a:ext cx="3305139" cy="21994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49646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2526112" y="2657681"/>
            <a:ext cx="9204138" cy="4051504"/>
          </a:xfrm>
        </p:spPr>
        <p:txBody>
          <a:bodyPr>
            <a:normAutofit/>
          </a:bodyPr>
          <a:lstStyle/>
          <a:p>
            <a:pPr marL="457200" indent="-457200">
              <a:buFont typeface="+mj-lt"/>
              <a:buAutoNum type="arabicPeriod"/>
            </a:pPr>
            <a:r>
              <a:rPr lang="cs-CZ" sz="2400" dirty="0">
                <a:sym typeface="Wingdings" panose="05000000000000000000" pitchFamily="2" charset="2"/>
              </a:rPr>
              <a:t>Direct vs. </a:t>
            </a:r>
            <a:r>
              <a:rPr lang="cs-CZ" sz="2400" dirty="0" err="1">
                <a:sym typeface="Wingdings" panose="05000000000000000000" pitchFamily="2" charset="2"/>
              </a:rPr>
              <a:t>indirect</a:t>
            </a:r>
            <a:r>
              <a:rPr lang="cs-CZ" sz="2400" dirty="0">
                <a:sym typeface="Wingdings" panose="05000000000000000000" pitchFamily="2" charset="2"/>
              </a:rPr>
              <a:t> network </a:t>
            </a:r>
            <a:r>
              <a:rPr lang="cs-CZ" sz="2400" dirty="0" err="1">
                <a:sym typeface="Wingdings" panose="05000000000000000000" pitchFamily="2" charset="2"/>
              </a:rPr>
              <a:t>effects</a:t>
            </a:r>
            <a:endParaRPr lang="cs-CZ" sz="2400" dirty="0">
              <a:sym typeface="Wingdings" panose="05000000000000000000" pitchFamily="2" charset="2"/>
            </a:endParaRPr>
          </a:p>
          <a:p>
            <a:pPr marL="457200" indent="-457200">
              <a:buFont typeface="+mj-lt"/>
              <a:buAutoNum type="arabicPeriod"/>
            </a:pPr>
            <a:r>
              <a:rPr lang="cs-CZ" sz="2400" dirty="0">
                <a:sym typeface="Wingdings" panose="05000000000000000000" pitchFamily="2" charset="2"/>
              </a:rPr>
              <a:t>A model of network </a:t>
            </a:r>
            <a:r>
              <a:rPr lang="cs-CZ" sz="2400" dirty="0" err="1">
                <a:sym typeface="Wingdings" panose="05000000000000000000" pitchFamily="2" charset="2"/>
              </a:rPr>
              <a:t>externalities</a:t>
            </a:r>
            <a:endParaRPr lang="cs-CZ" sz="2400" dirty="0">
              <a:sym typeface="Wingdings" panose="05000000000000000000" pitchFamily="2" charset="2"/>
            </a:endParaRPr>
          </a:p>
          <a:p>
            <a:pPr marL="457200" indent="-457200">
              <a:buFont typeface="+mj-lt"/>
              <a:buAutoNum type="arabicPeriod"/>
            </a:pPr>
            <a:r>
              <a:rPr lang="cs-CZ" sz="2400" dirty="0" err="1">
                <a:sym typeface="Wingdings" panose="05000000000000000000" pitchFamily="2" charset="2"/>
              </a:rPr>
              <a:t>Critical</a:t>
            </a:r>
            <a:r>
              <a:rPr lang="cs-CZ" sz="2400" dirty="0">
                <a:sym typeface="Wingdings" panose="05000000000000000000" pitchFamily="2" charset="2"/>
              </a:rPr>
              <a:t> </a:t>
            </a:r>
            <a:r>
              <a:rPr lang="cs-CZ" sz="2400" dirty="0" err="1">
                <a:sym typeface="Wingdings" panose="05000000000000000000" pitchFamily="2" charset="2"/>
              </a:rPr>
              <a:t>mass</a:t>
            </a:r>
            <a:endParaRPr lang="cs-CZ" sz="2400" dirty="0">
              <a:sym typeface="Wingdings" panose="05000000000000000000" pitchFamily="2" charset="2"/>
            </a:endParaRPr>
          </a:p>
          <a:p>
            <a:pPr marL="457200" indent="-457200">
              <a:buFont typeface="+mj-lt"/>
              <a:buAutoNum type="arabicPeriod"/>
            </a:pPr>
            <a:r>
              <a:rPr lang="cs-CZ" sz="2400" b="1" dirty="0" err="1">
                <a:solidFill>
                  <a:schemeClr val="accent1"/>
                </a:solidFill>
                <a:sym typeface="Wingdings" panose="05000000000000000000" pitchFamily="2" charset="2"/>
              </a:rPr>
              <a:t>Standardisation</a:t>
            </a:r>
            <a:endParaRPr lang="en-US" sz="2400" b="1" dirty="0">
              <a:solidFill>
                <a:schemeClr val="accent1"/>
              </a:solidFill>
              <a:sym typeface="Wingdings" panose="05000000000000000000" pitchFamily="2" charset="2"/>
            </a:endParaRPr>
          </a:p>
        </p:txBody>
      </p:sp>
      <p:sp>
        <p:nvSpPr>
          <p:cNvPr id="5" name="Title 4">
            <a:extLst>
              <a:ext uri="{FF2B5EF4-FFF2-40B4-BE49-F238E27FC236}">
                <a16:creationId xmlns:a16="http://schemas.microsoft.com/office/drawing/2014/main" id="{5321C7E5-0412-4EC9-B664-FFDD1D6AA714}"/>
              </a:ext>
            </a:extLst>
          </p:cNvPr>
          <p:cNvSpPr>
            <a:spLocks noGrp="1"/>
          </p:cNvSpPr>
          <p:nvPr>
            <p:ph type="title"/>
          </p:nvPr>
        </p:nvSpPr>
        <p:spPr>
          <a:xfrm>
            <a:off x="838200" y="148815"/>
            <a:ext cx="10515600" cy="1325563"/>
          </a:xfrm>
        </p:spPr>
        <p:txBody>
          <a:bodyPr/>
          <a:lstStyle/>
          <a:p>
            <a:r>
              <a:rPr lang="en-US" dirty="0"/>
              <a:t>Roadmap</a:t>
            </a:r>
            <a:endParaRPr lang="cs-CZ" dirty="0"/>
          </a:p>
        </p:txBody>
      </p:sp>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Roadmap</a:t>
            </a:r>
            <a:endParaRPr lang="cs-CZ" dirty="0"/>
          </a:p>
        </p:txBody>
      </p:sp>
    </p:spTree>
    <p:extLst>
      <p:ext uri="{BB962C8B-B14F-4D97-AF65-F5344CB8AC3E}">
        <p14:creationId xmlns:p14="http://schemas.microsoft.com/office/powerpoint/2010/main" val="19618446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45074" y="1474377"/>
            <a:ext cx="11186505" cy="5234808"/>
          </a:xfrm>
        </p:spPr>
        <p:txBody>
          <a:bodyPr>
            <a:normAutofit/>
          </a:bodyPr>
          <a:lstStyle/>
          <a:p>
            <a:r>
              <a:rPr lang="cs-CZ" sz="2000" dirty="0" err="1">
                <a:sym typeface="Wingdings" panose="05000000000000000000" pitchFamily="2" charset="2"/>
              </a:rPr>
              <a:t>When</a:t>
            </a:r>
            <a:r>
              <a:rPr lang="cs-CZ" sz="2000" dirty="0">
                <a:sym typeface="Wingdings" panose="05000000000000000000" pitchFamily="2" charset="2"/>
              </a:rPr>
              <a:t> </a:t>
            </a:r>
            <a:r>
              <a:rPr lang="cs-CZ" sz="2000" dirty="0" err="1">
                <a:sym typeface="Wingdings" panose="05000000000000000000" pitchFamily="2" charset="2"/>
              </a:rPr>
              <a:t>we</a:t>
            </a:r>
            <a:r>
              <a:rPr lang="cs-CZ" sz="2000" dirty="0">
                <a:sym typeface="Wingdings" panose="05000000000000000000" pitchFamily="2" charset="2"/>
              </a:rPr>
              <a:t> </a:t>
            </a:r>
            <a:r>
              <a:rPr lang="cs-CZ" sz="2000" dirty="0" err="1">
                <a:sym typeface="Wingdings" panose="05000000000000000000" pitchFamily="2" charset="2"/>
              </a:rPr>
              <a:t>think</a:t>
            </a:r>
            <a:r>
              <a:rPr lang="cs-CZ" sz="2000" dirty="0">
                <a:sym typeface="Wingdings" panose="05000000000000000000" pitchFamily="2" charset="2"/>
              </a:rPr>
              <a:t> </a:t>
            </a:r>
            <a:r>
              <a:rPr lang="cs-CZ" sz="2000" dirty="0" err="1">
                <a:sym typeface="Wingdings" panose="05000000000000000000" pitchFamily="2" charset="2"/>
              </a:rPr>
              <a:t>about</a:t>
            </a:r>
            <a:r>
              <a:rPr lang="cs-CZ" sz="2000" dirty="0">
                <a:sym typeface="Wingdings" panose="05000000000000000000" pitchFamily="2" charset="2"/>
              </a:rPr>
              <a:t> network </a:t>
            </a:r>
            <a:r>
              <a:rPr lang="cs-CZ" sz="2000" dirty="0" err="1">
                <a:sym typeface="Wingdings" panose="05000000000000000000" pitchFamily="2" charset="2"/>
              </a:rPr>
              <a:t>effects</a:t>
            </a:r>
            <a:r>
              <a:rPr lang="cs-CZ" sz="2000" dirty="0">
                <a:sym typeface="Wingdings" panose="05000000000000000000" pitchFamily="2" charset="2"/>
              </a:rPr>
              <a:t>, </a:t>
            </a:r>
            <a:r>
              <a:rPr lang="cs-CZ" sz="2000" dirty="0" err="1">
                <a:sym typeface="Wingdings" panose="05000000000000000000" pitchFamily="2" charset="2"/>
              </a:rPr>
              <a:t>we</a:t>
            </a:r>
            <a:r>
              <a:rPr lang="cs-CZ" sz="2000" dirty="0">
                <a:sym typeface="Wingdings" panose="05000000000000000000" pitchFamily="2" charset="2"/>
              </a:rPr>
              <a:t> </a:t>
            </a:r>
            <a:r>
              <a:rPr lang="cs-CZ" sz="2000" dirty="0" err="1">
                <a:sym typeface="Wingdings" panose="05000000000000000000" pitchFamily="2" charset="2"/>
              </a:rPr>
              <a:t>tend</a:t>
            </a:r>
            <a:r>
              <a:rPr lang="cs-CZ" sz="2000" dirty="0">
                <a:sym typeface="Wingdings" panose="05000000000000000000" pitchFamily="2" charset="2"/>
              </a:rPr>
              <a:t> to </a:t>
            </a:r>
            <a:r>
              <a:rPr lang="cs-CZ" sz="2000" dirty="0" err="1">
                <a:sym typeface="Wingdings" panose="05000000000000000000" pitchFamily="2" charset="2"/>
              </a:rPr>
              <a:t>imagine</a:t>
            </a:r>
            <a:r>
              <a:rPr lang="cs-CZ" sz="2000" dirty="0">
                <a:sym typeface="Wingdings" panose="05000000000000000000" pitchFamily="2" charset="2"/>
              </a:rPr>
              <a:t> </a:t>
            </a:r>
            <a:r>
              <a:rPr lang="cs-CZ" sz="2000" dirty="0" err="1">
                <a:sym typeface="Wingdings" panose="05000000000000000000" pitchFamily="2" charset="2"/>
              </a:rPr>
              <a:t>things</a:t>
            </a:r>
            <a:r>
              <a:rPr lang="cs-CZ" sz="2000" dirty="0">
                <a:sym typeface="Wingdings" panose="05000000000000000000" pitchFamily="2" charset="2"/>
              </a:rPr>
              <a:t> </a:t>
            </a:r>
            <a:r>
              <a:rPr lang="cs-CZ" sz="2000" dirty="0" err="1">
                <a:sym typeface="Wingdings" panose="05000000000000000000" pitchFamily="2" charset="2"/>
              </a:rPr>
              <a:t>like</a:t>
            </a:r>
            <a:endParaRPr lang="cs-CZ" sz="2000" dirty="0">
              <a:sym typeface="Wingdings" panose="05000000000000000000" pitchFamily="2" charset="2"/>
            </a:endParaRPr>
          </a:p>
          <a:p>
            <a:endParaRPr lang="cs-CZ" sz="2000" dirty="0">
              <a:sym typeface="Wingdings" panose="05000000000000000000" pitchFamily="2" charset="2"/>
            </a:endParaRPr>
          </a:p>
          <a:p>
            <a:endParaRPr lang="cs-CZ" sz="2000" dirty="0">
              <a:sym typeface="Wingdings" panose="05000000000000000000" pitchFamily="2" charset="2"/>
            </a:endParaRPr>
          </a:p>
          <a:p>
            <a:endParaRPr lang="cs-CZ" sz="2000" dirty="0">
              <a:sym typeface="Wingdings" panose="05000000000000000000" pitchFamily="2" charset="2"/>
            </a:endParaRPr>
          </a:p>
          <a:p>
            <a:endParaRPr lang="cs-CZ" sz="2000" dirty="0">
              <a:sym typeface="Wingdings" panose="05000000000000000000" pitchFamily="2" charset="2"/>
            </a:endParaRPr>
          </a:p>
          <a:p>
            <a:r>
              <a:rPr lang="cs-CZ" sz="2000" dirty="0">
                <a:sym typeface="Wingdings" panose="05000000000000000000" pitchFamily="2" charset="2"/>
              </a:rPr>
              <a:t>But network </a:t>
            </a:r>
            <a:r>
              <a:rPr lang="cs-CZ" sz="2000" dirty="0" err="1">
                <a:sym typeface="Wingdings" panose="05000000000000000000" pitchFamily="2" charset="2"/>
              </a:rPr>
              <a:t>effects</a:t>
            </a:r>
            <a:r>
              <a:rPr lang="cs-CZ" sz="2000" dirty="0">
                <a:sym typeface="Wingdings" panose="05000000000000000000" pitchFamily="2" charset="2"/>
              </a:rPr>
              <a:t> are </a:t>
            </a:r>
            <a:r>
              <a:rPr lang="cs-CZ" sz="2000" dirty="0" err="1">
                <a:sym typeface="Wingdings" panose="05000000000000000000" pitchFamily="2" charset="2"/>
              </a:rPr>
              <a:t>also</a:t>
            </a:r>
            <a:r>
              <a:rPr lang="cs-CZ" sz="2000" dirty="0">
                <a:sym typeface="Wingdings" panose="05000000000000000000" pitchFamily="2" charset="2"/>
              </a:rPr>
              <a:t> </a:t>
            </a:r>
            <a:r>
              <a:rPr lang="cs-CZ" sz="2000" dirty="0" err="1">
                <a:sym typeface="Wingdings" panose="05000000000000000000" pitchFamily="2" charset="2"/>
              </a:rPr>
              <a:t>important</a:t>
            </a:r>
            <a:r>
              <a:rPr lang="cs-CZ" sz="2000" dirty="0">
                <a:sym typeface="Wingdings" panose="05000000000000000000" pitchFamily="2" charset="2"/>
              </a:rPr>
              <a:t> </a:t>
            </a:r>
            <a:r>
              <a:rPr lang="cs-CZ" sz="2000" dirty="0" err="1">
                <a:sym typeface="Wingdings" panose="05000000000000000000" pitchFamily="2" charset="2"/>
              </a:rPr>
              <a:t>for</a:t>
            </a:r>
            <a:r>
              <a:rPr lang="cs-CZ" sz="2000" dirty="0">
                <a:sym typeface="Wingdings" panose="05000000000000000000" pitchFamily="2" charset="2"/>
              </a:rPr>
              <a:t> </a:t>
            </a:r>
            <a:r>
              <a:rPr lang="cs-CZ" sz="2000" dirty="0" err="1">
                <a:sym typeface="Wingdings" panose="05000000000000000000" pitchFamily="2" charset="2"/>
              </a:rPr>
              <a:t>things</a:t>
            </a:r>
            <a:r>
              <a:rPr lang="cs-CZ" sz="2000" dirty="0">
                <a:sym typeface="Wingdings" panose="05000000000000000000" pitchFamily="2" charset="2"/>
              </a:rPr>
              <a:t> </a:t>
            </a:r>
            <a:r>
              <a:rPr lang="cs-CZ" sz="2000" dirty="0" err="1">
                <a:sym typeface="Wingdings" panose="05000000000000000000" pitchFamily="2" charset="2"/>
              </a:rPr>
              <a:t>like</a:t>
            </a:r>
            <a:r>
              <a:rPr lang="cs-CZ" sz="2000" dirty="0">
                <a:sym typeface="Wingdings" panose="05000000000000000000" pitchFamily="2" charset="2"/>
              </a:rPr>
              <a:t>   </a:t>
            </a:r>
          </a:p>
        </p:txBody>
      </p:sp>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err="1"/>
              <a:t>Standardisation</a:t>
            </a:r>
            <a:endParaRPr lang="cs-CZ" dirty="0"/>
          </a:p>
        </p:txBody>
      </p:sp>
      <p:pic>
        <p:nvPicPr>
          <p:cNvPr id="2" name="Picture 4" descr="Soubor:Facebook icon.svg – Wikipedie">
            <a:extLst>
              <a:ext uri="{FF2B5EF4-FFF2-40B4-BE49-F238E27FC236}">
                <a16:creationId xmlns:a16="http://schemas.microsoft.com/office/drawing/2014/main" id="{B447C835-14C9-F644-4E40-81DFE02FD3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9150" y="925653"/>
            <a:ext cx="1462313" cy="146231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Plug and Socket Types by Country &amp; Best Adaptor - Gear Patrol">
            <a:extLst>
              <a:ext uri="{FF2B5EF4-FFF2-40B4-BE49-F238E27FC236}">
                <a16:creationId xmlns:a16="http://schemas.microsoft.com/office/drawing/2014/main" id="{E6C80198-71F6-BF01-2AFF-5C70E38808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4520" y="2551878"/>
            <a:ext cx="4102740" cy="410274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31E19FA-286B-2266-2016-19027CB5490F}"/>
              </a:ext>
            </a:extLst>
          </p:cNvPr>
          <p:cNvPicPr>
            <a:picLocks noChangeAspect="1"/>
          </p:cNvPicPr>
          <p:nvPr/>
        </p:nvPicPr>
        <p:blipFill>
          <a:blip r:embed="rId5"/>
          <a:stretch>
            <a:fillRect/>
          </a:stretch>
        </p:blipFill>
        <p:spPr>
          <a:xfrm>
            <a:off x="0" y="3934859"/>
            <a:ext cx="5394302" cy="3024723"/>
          </a:xfrm>
          <a:prstGeom prst="rect">
            <a:avLst/>
          </a:prstGeom>
        </p:spPr>
      </p:pic>
    </p:spTree>
    <p:extLst>
      <p:ext uri="{BB962C8B-B14F-4D97-AF65-F5344CB8AC3E}">
        <p14:creationId xmlns:p14="http://schemas.microsoft.com/office/powerpoint/2010/main" val="36477568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328922" y="2085357"/>
                <a:ext cx="11702658" cy="4631533"/>
              </a:xfrm>
            </p:spPr>
            <p:txBody>
              <a:bodyPr>
                <a:normAutofit/>
              </a:bodyPr>
              <a:lstStyle/>
              <a:p>
                <a:r>
                  <a:rPr lang="cs-CZ" sz="2000" dirty="0" err="1">
                    <a:sym typeface="Wingdings" panose="05000000000000000000" pitchFamily="2" charset="2"/>
                  </a:rPr>
                  <a:t>Assume</a:t>
                </a:r>
                <a:r>
                  <a:rPr lang="cs-CZ" sz="2000" dirty="0">
                    <a:sym typeface="Wingdings" panose="05000000000000000000" pitchFamily="2" charset="2"/>
                  </a:rPr>
                  <a:t> </a:t>
                </a:r>
              </a:p>
              <a:p>
                <a:pPr lvl="1"/>
                <a:r>
                  <a:rPr lang="cs-CZ" sz="2000" dirty="0">
                    <a:sym typeface="Wingdings" panose="05000000000000000000" pitchFamily="2" charset="2"/>
                  </a:rPr>
                  <a:t>No </a:t>
                </a:r>
                <a:r>
                  <a:rPr lang="cs-CZ" sz="2000" dirty="0" err="1">
                    <a:sym typeface="Wingdings" panose="05000000000000000000" pitchFamily="2" charset="2"/>
                  </a:rPr>
                  <a:t>problem</a:t>
                </a:r>
                <a:r>
                  <a:rPr lang="cs-CZ" sz="2000" dirty="0">
                    <a:sym typeface="Wingdings" panose="05000000000000000000" pitchFamily="2" charset="2"/>
                  </a:rPr>
                  <a:t> with </a:t>
                </a:r>
                <a:r>
                  <a:rPr lang="cs-CZ" sz="2000" dirty="0" err="1">
                    <a:sym typeface="Wingdings" panose="05000000000000000000" pitchFamily="2" charset="2"/>
                  </a:rPr>
                  <a:t>consumers</a:t>
                </a:r>
                <a:r>
                  <a:rPr lang="cs-CZ" sz="2000" dirty="0">
                    <a:sym typeface="Wingdings" panose="05000000000000000000" pitchFamily="2" charset="2"/>
                  </a:rPr>
                  <a:t> </a:t>
                </a:r>
                <a:r>
                  <a:rPr lang="cs-CZ" sz="2000" dirty="0" err="1">
                    <a:sym typeface="Wingdings" panose="05000000000000000000" pitchFamily="2" charset="2"/>
                  </a:rPr>
                  <a:t>expectatios</a:t>
                </a:r>
                <a:endParaRPr lang="cs-CZ" sz="2000" dirty="0">
                  <a:sym typeface="Wingdings" panose="05000000000000000000" pitchFamily="2" charset="2"/>
                </a:endParaRPr>
              </a:p>
              <a:p>
                <a:pPr lvl="1"/>
                <a:r>
                  <a:rPr lang="cs-CZ" sz="2000" dirty="0">
                    <a:sym typeface="Wingdings" panose="05000000000000000000" pitchFamily="2" charset="2"/>
                  </a:rPr>
                  <a:t>2 </a:t>
                </a:r>
                <a:r>
                  <a:rPr lang="cs-CZ" sz="2000" dirty="0" err="1">
                    <a:sym typeface="Wingdings" panose="05000000000000000000" pitchFamily="2" charset="2"/>
                  </a:rPr>
                  <a:t>versions</a:t>
                </a:r>
                <a:r>
                  <a:rPr lang="cs-CZ" sz="2000" dirty="0">
                    <a:sym typeface="Wingdings" panose="05000000000000000000" pitchFamily="2" charset="2"/>
                  </a:rPr>
                  <a:t> of a </a:t>
                </a:r>
                <a:r>
                  <a:rPr lang="cs-CZ" sz="2000" dirty="0" err="1">
                    <a:sym typeface="Wingdings" panose="05000000000000000000" pitchFamily="2" charset="2"/>
                  </a:rPr>
                  <a:t>new</a:t>
                </a:r>
                <a:r>
                  <a:rPr lang="cs-CZ" sz="2000" dirty="0">
                    <a:sym typeface="Wingdings" panose="05000000000000000000" pitchFamily="2" charset="2"/>
                  </a:rPr>
                  <a:t> technology</a:t>
                </a:r>
              </a:p>
              <a:p>
                <a:pPr lvl="1"/>
                <a:r>
                  <a:rPr lang="cs-CZ" sz="2000" dirty="0" err="1">
                    <a:sym typeface="Wingdings" panose="05000000000000000000" pitchFamily="2" charset="2"/>
                  </a:rPr>
                  <a:t>Prices</a:t>
                </a:r>
                <a:r>
                  <a:rPr lang="cs-CZ" sz="2000" dirty="0">
                    <a:sym typeface="Wingdings" panose="05000000000000000000" pitchFamily="2" charset="2"/>
                  </a:rPr>
                  <a:t> of </a:t>
                </a:r>
                <a:r>
                  <a:rPr lang="cs-CZ" sz="2000" dirty="0" err="1">
                    <a:sym typeface="Wingdings" panose="05000000000000000000" pitchFamily="2" charset="2"/>
                  </a:rPr>
                  <a:t>both</a:t>
                </a:r>
                <a:r>
                  <a:rPr lang="cs-CZ" sz="2000" dirty="0">
                    <a:sym typeface="Wingdings" panose="05000000000000000000" pitchFamily="2" charset="2"/>
                  </a:rPr>
                  <a:t> </a:t>
                </a:r>
                <a:r>
                  <a:rPr lang="cs-CZ" sz="2000" dirty="0" err="1">
                    <a:sym typeface="Wingdings" panose="05000000000000000000" pitchFamily="2" charset="2"/>
                  </a:rPr>
                  <a:t>technologies</a:t>
                </a:r>
                <a:r>
                  <a:rPr lang="cs-CZ" sz="2000" dirty="0">
                    <a:sym typeface="Wingdings" panose="05000000000000000000" pitchFamily="2" charset="2"/>
                  </a:rPr>
                  <a:t> are </a:t>
                </a:r>
                <a:r>
                  <a:rPr lang="cs-CZ" sz="2000" dirty="0" err="1">
                    <a:sym typeface="Wingdings" panose="05000000000000000000" pitchFamily="2" charset="2"/>
                  </a:rPr>
                  <a:t>given</a:t>
                </a:r>
                <a:r>
                  <a:rPr lang="cs-CZ" sz="2000" dirty="0">
                    <a:sym typeface="Wingdings" panose="05000000000000000000" pitchFamily="2" charset="2"/>
                  </a:rPr>
                  <a:t> and </a:t>
                </a:r>
                <a:r>
                  <a:rPr lang="cs-CZ" sz="2000" dirty="0" err="1">
                    <a:sym typeface="Wingdings" panose="05000000000000000000" pitchFamily="2" charset="2"/>
                  </a:rPr>
                  <a:t>equal</a:t>
                </a:r>
                <a:r>
                  <a:rPr lang="cs-CZ" sz="2000" dirty="0">
                    <a:sym typeface="Wingdings" panose="05000000000000000000" pitchFamily="2" charset="2"/>
                  </a:rPr>
                  <a:t> to p</a:t>
                </a:r>
              </a:p>
              <a:p>
                <a:pPr lvl="1"/>
                <a:r>
                  <a:rPr lang="cs-CZ" sz="2000" dirty="0" err="1">
                    <a:sym typeface="Wingdings" panose="05000000000000000000" pitchFamily="2" charset="2"/>
                  </a:rPr>
                  <a:t>Consumers</a:t>
                </a:r>
                <a:r>
                  <a:rPr lang="cs-CZ" sz="2000" dirty="0">
                    <a:sym typeface="Wingdings" panose="05000000000000000000" pitchFamily="2" charset="2"/>
                  </a:rPr>
                  <a:t> </a:t>
                </a:r>
                <a:r>
                  <a:rPr lang="cs-CZ" sz="2000" dirty="0" err="1">
                    <a:sym typeface="Wingdings" panose="05000000000000000000" pitchFamily="2" charset="2"/>
                  </a:rPr>
                  <a:t>arrive</a:t>
                </a:r>
                <a:r>
                  <a:rPr lang="cs-CZ" sz="2000" dirty="0">
                    <a:sym typeface="Wingdings" panose="05000000000000000000" pitchFamily="2" charset="2"/>
                  </a:rPr>
                  <a:t> </a:t>
                </a:r>
                <a:r>
                  <a:rPr lang="cs-CZ" sz="2000" dirty="0" err="1">
                    <a:sym typeface="Wingdings" panose="05000000000000000000" pitchFamily="2" charset="2"/>
                  </a:rPr>
                  <a:t>sequentially</a:t>
                </a:r>
                <a:r>
                  <a:rPr lang="cs-CZ" sz="2000" dirty="0">
                    <a:sym typeface="Wingdings" panose="05000000000000000000" pitchFamily="2" charset="2"/>
                  </a:rPr>
                  <a:t>, </a:t>
                </a:r>
                <a:r>
                  <a:rPr lang="cs-CZ" sz="2000" dirty="0" err="1">
                    <a:sym typeface="Wingdings" panose="05000000000000000000" pitchFamily="2" charset="2"/>
                  </a:rPr>
                  <a:t>one</a:t>
                </a:r>
                <a:r>
                  <a:rPr lang="cs-CZ" sz="2000" dirty="0">
                    <a:sym typeface="Wingdings" panose="05000000000000000000" pitchFamily="2" charset="2"/>
                  </a:rPr>
                  <a:t> </a:t>
                </a:r>
                <a:r>
                  <a:rPr lang="cs-CZ" sz="2000" dirty="0" err="1">
                    <a:sym typeface="Wingdings" panose="05000000000000000000" pitchFamily="2" charset="2"/>
                  </a:rPr>
                  <a:t>consumer</a:t>
                </a:r>
                <a:r>
                  <a:rPr lang="cs-CZ" sz="2000" dirty="0">
                    <a:sym typeface="Wingdings" panose="05000000000000000000" pitchFamily="2" charset="2"/>
                  </a:rPr>
                  <a:t> in </a:t>
                </a:r>
                <a:r>
                  <a:rPr lang="cs-CZ" sz="2000" dirty="0" err="1">
                    <a:sym typeface="Wingdings" panose="05000000000000000000" pitchFamily="2" charset="2"/>
                  </a:rPr>
                  <a:t>each</a:t>
                </a:r>
                <a:r>
                  <a:rPr lang="cs-CZ" sz="2000" dirty="0">
                    <a:sym typeface="Wingdings" panose="05000000000000000000" pitchFamily="2" charset="2"/>
                  </a:rPr>
                  <a:t> period, </a:t>
                </a:r>
                <a:r>
                  <a:rPr lang="cs-CZ" sz="2000" dirty="0" err="1">
                    <a:sym typeface="Wingdings" panose="05000000000000000000" pitchFamily="2" charset="2"/>
                  </a:rPr>
                  <a:t>each</a:t>
                </a:r>
                <a:r>
                  <a:rPr lang="cs-CZ" sz="2000" dirty="0">
                    <a:sym typeface="Wingdings" panose="05000000000000000000" pitchFamily="2" charset="2"/>
                  </a:rPr>
                  <a:t> </a:t>
                </a:r>
                <a:r>
                  <a:rPr lang="cs-CZ" sz="2000" dirty="0" err="1">
                    <a:sym typeface="Wingdings" panose="05000000000000000000" pitchFamily="2" charset="2"/>
                  </a:rPr>
                  <a:t>chooses</a:t>
                </a:r>
                <a:r>
                  <a:rPr lang="cs-CZ" sz="2000" dirty="0">
                    <a:sym typeface="Wingdings" panose="05000000000000000000" pitchFamily="2" charset="2"/>
                  </a:rPr>
                  <a:t> A </a:t>
                </a:r>
                <a:r>
                  <a:rPr lang="cs-CZ" sz="2000" dirty="0" err="1">
                    <a:sym typeface="Wingdings" panose="05000000000000000000" pitchFamily="2" charset="2"/>
                  </a:rPr>
                  <a:t>or</a:t>
                </a:r>
                <a:r>
                  <a:rPr lang="cs-CZ" sz="2000" dirty="0">
                    <a:sym typeface="Wingdings" panose="05000000000000000000" pitchFamily="2" charset="2"/>
                  </a:rPr>
                  <a:t> B</a:t>
                </a:r>
              </a:p>
              <a:p>
                <a:pPr lvl="1"/>
                <a:r>
                  <a:rPr lang="cs-CZ" sz="2000" dirty="0" err="1">
                    <a:sym typeface="Wingdings" panose="05000000000000000000" pitchFamily="2" charset="2"/>
                  </a:rPr>
                  <a:t>Some</a:t>
                </a:r>
                <a:r>
                  <a:rPr lang="cs-CZ" sz="2000" dirty="0">
                    <a:sym typeface="Wingdings" panose="05000000000000000000" pitchFamily="2" charset="2"/>
                  </a:rPr>
                  <a:t> </a:t>
                </a:r>
                <a:r>
                  <a:rPr lang="cs-CZ" sz="2000" dirty="0" err="1">
                    <a:sym typeface="Wingdings" panose="05000000000000000000" pitchFamily="2" charset="2"/>
                  </a:rPr>
                  <a:t>consumers</a:t>
                </a:r>
                <a:r>
                  <a:rPr lang="cs-CZ" sz="2000" dirty="0">
                    <a:sym typeface="Wingdings" panose="05000000000000000000" pitchFamily="2" charset="2"/>
                  </a:rPr>
                  <a:t> </a:t>
                </a:r>
                <a:r>
                  <a:rPr lang="cs-CZ" sz="2000" dirty="0" err="1">
                    <a:sym typeface="Wingdings" panose="05000000000000000000" pitchFamily="2" charset="2"/>
                  </a:rPr>
                  <a:t>prefer</a:t>
                </a:r>
                <a:r>
                  <a:rPr lang="cs-CZ" sz="2000" dirty="0">
                    <a:sym typeface="Wingdings" panose="05000000000000000000" pitchFamily="2" charset="2"/>
                  </a:rPr>
                  <a:t> technology A (</a:t>
                </a:r>
                <a:r>
                  <a:rPr lang="cs-CZ" sz="2000" dirty="0" err="1">
                    <a:sym typeface="Wingdings" panose="05000000000000000000" pitchFamily="2" charset="2"/>
                  </a:rPr>
                  <a:t>Blu</a:t>
                </a:r>
                <a:r>
                  <a:rPr lang="cs-CZ" sz="2000" dirty="0">
                    <a:sym typeface="Wingdings" panose="05000000000000000000" pitchFamily="2" charset="2"/>
                  </a:rPr>
                  <a:t> </a:t>
                </a:r>
                <a:r>
                  <a:rPr lang="cs-CZ" sz="2000" dirty="0" err="1">
                    <a:sym typeface="Wingdings" panose="05000000000000000000" pitchFamily="2" charset="2"/>
                  </a:rPr>
                  <a:t>Ray</a:t>
                </a:r>
                <a:r>
                  <a:rPr lang="cs-CZ" sz="2000" dirty="0">
                    <a:sym typeface="Wingdings" panose="05000000000000000000" pitchFamily="2" charset="2"/>
                  </a:rPr>
                  <a:t>) and </a:t>
                </a:r>
                <a:r>
                  <a:rPr lang="cs-CZ" sz="2000" dirty="0" err="1">
                    <a:sym typeface="Wingdings" panose="05000000000000000000" pitchFamily="2" charset="2"/>
                  </a:rPr>
                  <a:t>some</a:t>
                </a:r>
                <a:r>
                  <a:rPr lang="cs-CZ" sz="2000" dirty="0">
                    <a:sym typeface="Wingdings" panose="05000000000000000000" pitchFamily="2" charset="2"/>
                  </a:rPr>
                  <a:t> </a:t>
                </a:r>
                <a:r>
                  <a:rPr lang="cs-CZ" sz="2000" dirty="0" err="1">
                    <a:sym typeface="Wingdings" panose="05000000000000000000" pitchFamily="2" charset="2"/>
                  </a:rPr>
                  <a:t>prefer</a:t>
                </a:r>
                <a:r>
                  <a:rPr lang="cs-CZ" sz="2000" dirty="0">
                    <a:sym typeface="Wingdings" panose="05000000000000000000" pitchFamily="2" charset="2"/>
                  </a:rPr>
                  <a:t> technology B (HD DVD). </a:t>
                </a:r>
              </a:p>
              <a:p>
                <a:pPr lvl="1"/>
                <a:r>
                  <a:rPr lang="cs-CZ" sz="2000" dirty="0">
                    <a:sym typeface="Wingdings" panose="05000000000000000000" pitchFamily="2" charset="2"/>
                  </a:rPr>
                  <a:t>N</a:t>
                </a:r>
                <a:r>
                  <a:rPr lang="cs-CZ" sz="2000" baseline="-25000" dirty="0">
                    <a:sym typeface="Wingdings" panose="05000000000000000000" pitchFamily="2" charset="2"/>
                  </a:rPr>
                  <a:t>A</a:t>
                </a:r>
                <a:r>
                  <a:rPr lang="cs-CZ" sz="2000" dirty="0">
                    <a:sym typeface="Wingdings" panose="05000000000000000000" pitchFamily="2" charset="2"/>
                  </a:rPr>
                  <a:t> </a:t>
                </a:r>
                <a:r>
                  <a:rPr lang="cs-CZ" sz="2000" dirty="0" err="1">
                    <a:sym typeface="Wingdings" panose="05000000000000000000" pitchFamily="2" charset="2"/>
                  </a:rPr>
                  <a:t>get</a:t>
                </a:r>
                <a:r>
                  <a:rPr lang="cs-CZ" sz="2000" dirty="0">
                    <a:sym typeface="Wingdings" panose="05000000000000000000" pitchFamily="2" charset="2"/>
                  </a:rPr>
                  <a:t> technology A, N</a:t>
                </a:r>
                <a:r>
                  <a:rPr lang="cs-CZ" sz="2000" baseline="-25000" dirty="0">
                    <a:sym typeface="Wingdings" panose="05000000000000000000" pitchFamily="2" charset="2"/>
                  </a:rPr>
                  <a:t>B</a:t>
                </a:r>
                <a:r>
                  <a:rPr lang="cs-CZ" sz="2000" dirty="0">
                    <a:sym typeface="Wingdings" panose="05000000000000000000" pitchFamily="2" charset="2"/>
                  </a:rPr>
                  <a:t> </a:t>
                </a:r>
                <a:r>
                  <a:rPr lang="cs-CZ" sz="2000" dirty="0" err="1">
                    <a:sym typeface="Wingdings" panose="05000000000000000000" pitchFamily="2" charset="2"/>
                  </a:rPr>
                  <a:t>get</a:t>
                </a:r>
                <a:r>
                  <a:rPr lang="cs-CZ" sz="2000" dirty="0">
                    <a:sym typeface="Wingdings" panose="05000000000000000000" pitchFamily="2" charset="2"/>
                  </a:rPr>
                  <a:t> technology B</a:t>
                </a:r>
              </a:p>
              <a:p>
                <a:pPr lvl="1"/>
                <a:r>
                  <a:rPr lang="cs-CZ" sz="2000" dirty="0" err="1">
                    <a:sym typeface="Wingdings" panose="05000000000000000000" pitchFamily="2" charset="2"/>
                  </a:rPr>
                  <a:t>Consumers</a:t>
                </a:r>
                <a:r>
                  <a:rPr lang="cs-CZ" sz="2000" dirty="0">
                    <a:sym typeface="Wingdings" panose="05000000000000000000" pitchFamily="2" charset="2"/>
                  </a:rPr>
                  <a:t> </a:t>
                </a:r>
                <a:r>
                  <a:rPr lang="cs-CZ" sz="2000" dirty="0" err="1">
                    <a:sym typeface="Wingdings" panose="05000000000000000000" pitchFamily="2" charset="2"/>
                  </a:rPr>
                  <a:t>who</a:t>
                </a:r>
                <a:r>
                  <a:rPr lang="cs-CZ" sz="2000" dirty="0">
                    <a:sym typeface="Wingdings" panose="05000000000000000000" pitchFamily="2" charset="2"/>
                  </a:rPr>
                  <a:t> </a:t>
                </a:r>
                <a:r>
                  <a:rPr lang="cs-CZ" sz="2000" dirty="0" err="1">
                    <a:sym typeface="Wingdings" panose="05000000000000000000" pitchFamily="2" charset="2"/>
                  </a:rPr>
                  <a:t>prefer</a:t>
                </a:r>
                <a:r>
                  <a:rPr lang="cs-CZ" sz="2000" dirty="0">
                    <a:sym typeface="Wingdings" panose="05000000000000000000" pitchFamily="2" charset="2"/>
                  </a:rPr>
                  <a:t> technology A </a:t>
                </a:r>
                <a:r>
                  <a:rPr lang="cs-CZ" sz="2000" dirty="0" err="1">
                    <a:sym typeface="Wingdings" panose="05000000000000000000" pitchFamily="2" charset="2"/>
                  </a:rPr>
                  <a:t>have</a:t>
                </a:r>
                <a:r>
                  <a:rPr lang="cs-CZ" sz="2000" dirty="0">
                    <a:sym typeface="Wingdings" panose="05000000000000000000" pitchFamily="2" charset="2"/>
                  </a:rPr>
                  <a:t> utility </a:t>
                </a:r>
                <a14:m>
                  <m:oMath xmlns:m="http://schemas.openxmlformats.org/officeDocument/2006/math">
                    <m:sSub>
                      <m:sSubPr>
                        <m:ctrlPr>
                          <a:rPr lang="cs-CZ" sz="2000" i="1" smtClean="0">
                            <a:latin typeface="Cambria Math" panose="02040503050406030204" pitchFamily="18" charset="0"/>
                            <a:sym typeface="Wingdings" panose="05000000000000000000" pitchFamily="2" charset="2"/>
                          </a:rPr>
                        </m:ctrlPr>
                      </m:sSubPr>
                      <m:e>
                        <m:r>
                          <a:rPr lang="cs-CZ" sz="2000" b="0" i="1" smtClean="0">
                            <a:latin typeface="Cambria Math" panose="02040503050406030204" pitchFamily="18" charset="0"/>
                            <a:sym typeface="Wingdings" panose="05000000000000000000" pitchFamily="2" charset="2"/>
                          </a:rPr>
                          <m:t>𝑈</m:t>
                        </m:r>
                      </m:e>
                      <m:sub>
                        <m:r>
                          <a:rPr lang="cs-CZ" sz="2000" b="0" i="1" smtClean="0">
                            <a:latin typeface="Cambria Math" panose="02040503050406030204" pitchFamily="18" charset="0"/>
                            <a:sym typeface="Wingdings" panose="05000000000000000000" pitchFamily="2" charset="2"/>
                          </a:rPr>
                          <m:t>𝐴</m:t>
                        </m:r>
                      </m:sub>
                    </m:sSub>
                    <m:r>
                      <a:rPr lang="cs-CZ" sz="2000" b="0" i="1" smtClean="0">
                        <a:latin typeface="Cambria Math" panose="02040503050406030204" pitchFamily="18" charset="0"/>
                        <a:sym typeface="Wingdings" panose="05000000000000000000" pitchFamily="2" charset="2"/>
                      </a:rPr>
                      <m:t>=</m:t>
                    </m:r>
                    <m:d>
                      <m:dPr>
                        <m:begChr m:val="{"/>
                        <m:endChr m:val=""/>
                        <m:ctrlPr>
                          <a:rPr lang="cs-CZ" sz="2000" b="0" i="1" smtClean="0">
                            <a:latin typeface="Cambria Math" panose="02040503050406030204" pitchFamily="18" charset="0"/>
                            <a:sym typeface="Wingdings" panose="05000000000000000000" pitchFamily="2" charset="2"/>
                          </a:rPr>
                        </m:ctrlPr>
                      </m:dPr>
                      <m:e>
                        <m:eqArr>
                          <m:eqArrPr>
                            <m:ctrlPr>
                              <a:rPr lang="cs-CZ" sz="2000" b="0" i="1" smtClean="0">
                                <a:latin typeface="Cambria Math" panose="02040503050406030204" pitchFamily="18" charset="0"/>
                                <a:sym typeface="Wingdings" panose="05000000000000000000" pitchFamily="2" charset="2"/>
                              </a:rPr>
                            </m:ctrlPr>
                          </m:eqArrPr>
                          <m:e>
                            <m:r>
                              <a:rPr lang="cs-CZ" sz="2000" b="0" i="1" smtClean="0">
                                <a:latin typeface="Cambria Math" panose="02040503050406030204" pitchFamily="18" charset="0"/>
                                <a:sym typeface="Wingdings" panose="05000000000000000000" pitchFamily="2" charset="2"/>
                              </a:rPr>
                              <m:t>𝑎</m:t>
                            </m:r>
                            <m:r>
                              <a:rPr lang="cs-CZ" sz="2000" b="0" i="1" smtClean="0">
                                <a:latin typeface="Cambria Math" panose="02040503050406030204" pitchFamily="18" charset="0"/>
                                <a:sym typeface="Wingdings" panose="05000000000000000000" pitchFamily="2" charset="2"/>
                              </a:rPr>
                              <m:t>+</m:t>
                            </m:r>
                            <m:sSub>
                              <m:sSubPr>
                                <m:ctrlPr>
                                  <a:rPr lang="cs-CZ" sz="2000" b="0" i="1" smtClean="0">
                                    <a:latin typeface="Cambria Math" panose="02040503050406030204" pitchFamily="18" charset="0"/>
                                    <a:sym typeface="Wingdings" panose="05000000000000000000" pitchFamily="2" charset="2"/>
                                  </a:rPr>
                                </m:ctrlPr>
                              </m:sSubPr>
                              <m:e>
                                <m:r>
                                  <a:rPr lang="cs-CZ" sz="2000" b="0" i="1" smtClean="0">
                                    <a:latin typeface="Cambria Math" panose="02040503050406030204" pitchFamily="18" charset="0"/>
                                    <a:sym typeface="Wingdings" panose="05000000000000000000" pitchFamily="2" charset="2"/>
                                  </a:rPr>
                                  <m:t>𝑁</m:t>
                                </m:r>
                              </m:e>
                              <m:sub>
                                <m:r>
                                  <a:rPr lang="cs-CZ" sz="2000" b="0" i="1" smtClean="0">
                                    <a:latin typeface="Cambria Math" panose="02040503050406030204" pitchFamily="18" charset="0"/>
                                    <a:sym typeface="Wingdings" panose="05000000000000000000" pitchFamily="2" charset="2"/>
                                  </a:rPr>
                                  <m:t>𝐴</m:t>
                                </m:r>
                              </m:sub>
                            </m:sSub>
                            <m:r>
                              <a:rPr lang="cs-CZ" sz="2000" b="0" i="1" smtClean="0">
                                <a:latin typeface="Cambria Math" panose="02040503050406030204" pitchFamily="18" charset="0"/>
                                <a:sym typeface="Wingdings" panose="05000000000000000000" pitchFamily="2" charset="2"/>
                              </a:rPr>
                              <m:t> </m:t>
                            </m:r>
                            <m:r>
                              <a:rPr lang="cs-CZ" sz="2000" b="0" i="1" smtClean="0">
                                <a:latin typeface="Cambria Math" panose="02040503050406030204" pitchFamily="18" charset="0"/>
                                <a:sym typeface="Wingdings" panose="05000000000000000000" pitchFamily="2" charset="2"/>
                              </a:rPr>
                              <m:t>𝑖𝑓</m:t>
                            </m:r>
                            <m:r>
                              <a:rPr lang="cs-CZ" sz="2000" b="0" i="1" smtClean="0">
                                <a:latin typeface="Cambria Math" panose="02040503050406030204" pitchFamily="18" charset="0"/>
                                <a:sym typeface="Wingdings" panose="05000000000000000000" pitchFamily="2" charset="2"/>
                              </a:rPr>
                              <m:t> </m:t>
                            </m:r>
                            <m:r>
                              <a:rPr lang="cs-CZ" sz="2000" b="0" i="1" smtClean="0">
                                <a:latin typeface="Cambria Math" panose="02040503050406030204" pitchFamily="18" charset="0"/>
                                <a:sym typeface="Wingdings" panose="05000000000000000000" pitchFamily="2" charset="2"/>
                              </a:rPr>
                              <m:t>𝑏𝑢𝑦𝑖𝑛𝑔</m:t>
                            </m:r>
                            <m:r>
                              <a:rPr lang="cs-CZ" sz="2000" b="0" i="1" smtClean="0">
                                <a:latin typeface="Cambria Math" panose="02040503050406030204" pitchFamily="18" charset="0"/>
                                <a:sym typeface="Wingdings" panose="05000000000000000000" pitchFamily="2" charset="2"/>
                              </a:rPr>
                              <m:t> </m:t>
                            </m:r>
                            <m:r>
                              <a:rPr lang="cs-CZ" sz="2000" b="0" i="1" smtClean="0">
                                <a:latin typeface="Cambria Math" panose="02040503050406030204" pitchFamily="18" charset="0"/>
                                <a:sym typeface="Wingdings" panose="05000000000000000000" pitchFamily="2" charset="2"/>
                              </a:rPr>
                              <m:t>𝐴</m:t>
                            </m:r>
                          </m:e>
                          <m:e>
                            <m:r>
                              <a:rPr lang="cs-CZ" sz="2000" b="0" i="1" smtClean="0">
                                <a:latin typeface="Cambria Math" panose="02040503050406030204" pitchFamily="18" charset="0"/>
                                <a:sym typeface="Wingdings" panose="05000000000000000000" pitchFamily="2" charset="2"/>
                              </a:rPr>
                              <m:t>        </m:t>
                            </m:r>
                            <m:sSub>
                              <m:sSubPr>
                                <m:ctrlPr>
                                  <a:rPr lang="cs-CZ" sz="2000" b="0" i="1" smtClean="0">
                                    <a:latin typeface="Cambria Math" panose="02040503050406030204" pitchFamily="18" charset="0"/>
                                    <a:sym typeface="Wingdings" panose="05000000000000000000" pitchFamily="2" charset="2"/>
                                  </a:rPr>
                                </m:ctrlPr>
                              </m:sSubPr>
                              <m:e>
                                <m:r>
                                  <a:rPr lang="cs-CZ" sz="2000" b="0" i="1" smtClean="0">
                                    <a:latin typeface="Cambria Math" panose="02040503050406030204" pitchFamily="18" charset="0"/>
                                    <a:sym typeface="Wingdings" panose="05000000000000000000" pitchFamily="2" charset="2"/>
                                  </a:rPr>
                                  <m:t>𝑁</m:t>
                                </m:r>
                              </m:e>
                              <m:sub>
                                <m:r>
                                  <a:rPr lang="cs-CZ" sz="2000" b="0" i="1" smtClean="0">
                                    <a:latin typeface="Cambria Math" panose="02040503050406030204" pitchFamily="18" charset="0"/>
                                    <a:sym typeface="Wingdings" panose="05000000000000000000" pitchFamily="2" charset="2"/>
                                  </a:rPr>
                                  <m:t>𝐵</m:t>
                                </m:r>
                              </m:sub>
                            </m:sSub>
                            <m:r>
                              <a:rPr lang="cs-CZ" sz="2000" b="0" i="1" smtClean="0">
                                <a:latin typeface="Cambria Math" panose="02040503050406030204" pitchFamily="18" charset="0"/>
                                <a:sym typeface="Wingdings" panose="05000000000000000000" pitchFamily="2" charset="2"/>
                              </a:rPr>
                              <m:t> </m:t>
                            </m:r>
                            <m:r>
                              <a:rPr lang="cs-CZ" sz="2000" b="0" i="1" smtClean="0">
                                <a:latin typeface="Cambria Math" panose="02040503050406030204" pitchFamily="18" charset="0"/>
                                <a:sym typeface="Wingdings" panose="05000000000000000000" pitchFamily="2" charset="2"/>
                              </a:rPr>
                              <m:t>𝑖𝑓</m:t>
                            </m:r>
                            <m:r>
                              <a:rPr lang="cs-CZ" sz="2000" b="0" i="1" smtClean="0">
                                <a:latin typeface="Cambria Math" panose="02040503050406030204" pitchFamily="18" charset="0"/>
                                <a:sym typeface="Wingdings" panose="05000000000000000000" pitchFamily="2" charset="2"/>
                              </a:rPr>
                              <m:t> </m:t>
                            </m:r>
                            <m:r>
                              <a:rPr lang="cs-CZ" sz="2000" b="0" i="1" smtClean="0">
                                <a:latin typeface="Cambria Math" panose="02040503050406030204" pitchFamily="18" charset="0"/>
                                <a:sym typeface="Wingdings" panose="05000000000000000000" pitchFamily="2" charset="2"/>
                              </a:rPr>
                              <m:t>𝑏𝑢𝑦𝑖𝑛𝑔</m:t>
                            </m:r>
                            <m:r>
                              <a:rPr lang="cs-CZ" sz="2000" b="0" i="1" smtClean="0">
                                <a:latin typeface="Cambria Math" panose="02040503050406030204" pitchFamily="18" charset="0"/>
                                <a:sym typeface="Wingdings" panose="05000000000000000000" pitchFamily="2" charset="2"/>
                              </a:rPr>
                              <m:t> </m:t>
                            </m:r>
                            <m:r>
                              <a:rPr lang="cs-CZ" sz="2000" b="0" i="1" smtClean="0">
                                <a:latin typeface="Cambria Math" panose="02040503050406030204" pitchFamily="18" charset="0"/>
                                <a:sym typeface="Wingdings" panose="05000000000000000000" pitchFamily="2" charset="2"/>
                              </a:rPr>
                              <m:t>𝐵</m:t>
                            </m:r>
                          </m:e>
                        </m:eqArr>
                      </m:e>
                    </m:d>
                  </m:oMath>
                </a14:m>
                <a:endParaRPr lang="cs-CZ" sz="2000" dirty="0">
                  <a:sym typeface="Wingdings" panose="05000000000000000000" pitchFamily="2" charset="2"/>
                </a:endParaRPr>
              </a:p>
              <a:p>
                <a:r>
                  <a:rPr lang="cs-CZ" sz="2000" dirty="0" err="1">
                    <a:sym typeface="Wingdings" panose="05000000000000000000" pitchFamily="2" charset="2"/>
                  </a:rPr>
                  <a:t>Consumers</a:t>
                </a:r>
                <a:r>
                  <a:rPr lang="cs-CZ" sz="2000" dirty="0">
                    <a:sym typeface="Wingdings" panose="05000000000000000000" pitchFamily="2" charset="2"/>
                  </a:rPr>
                  <a:t> </a:t>
                </a:r>
                <a:r>
                  <a:rPr lang="cs-CZ" sz="2000" dirty="0" err="1">
                    <a:sym typeface="Wingdings" panose="05000000000000000000" pitchFamily="2" charset="2"/>
                  </a:rPr>
                  <a:t>who</a:t>
                </a:r>
                <a:r>
                  <a:rPr lang="cs-CZ" sz="2000" dirty="0">
                    <a:sym typeface="Wingdings" panose="05000000000000000000" pitchFamily="2" charset="2"/>
                  </a:rPr>
                  <a:t> </a:t>
                </a:r>
                <a:r>
                  <a:rPr lang="cs-CZ" sz="2000" dirty="0" err="1">
                    <a:sym typeface="Wingdings" panose="05000000000000000000" pitchFamily="2" charset="2"/>
                  </a:rPr>
                  <a:t>prefer</a:t>
                </a:r>
                <a:r>
                  <a:rPr lang="cs-CZ" sz="2000" dirty="0">
                    <a:sym typeface="Wingdings" panose="05000000000000000000" pitchFamily="2" charset="2"/>
                  </a:rPr>
                  <a:t> A </a:t>
                </a:r>
                <a:r>
                  <a:rPr lang="cs-CZ" sz="2000" dirty="0" err="1">
                    <a:sym typeface="Wingdings" panose="05000000000000000000" pitchFamily="2" charset="2"/>
                  </a:rPr>
                  <a:t>choose</a:t>
                </a:r>
                <a:r>
                  <a:rPr lang="cs-CZ" sz="2000" dirty="0">
                    <a:sym typeface="Wingdings" panose="05000000000000000000" pitchFamily="2" charset="2"/>
                  </a:rPr>
                  <a:t> A </a:t>
                </a:r>
                <a:r>
                  <a:rPr lang="cs-CZ" sz="2000" dirty="0" err="1">
                    <a:sym typeface="Wingdings" panose="05000000000000000000" pitchFamily="2" charset="2"/>
                  </a:rPr>
                  <a:t>unless</a:t>
                </a:r>
                <a:r>
                  <a:rPr lang="cs-CZ" sz="2000" dirty="0">
                    <a:sym typeface="Wingdings" panose="05000000000000000000" pitchFamily="2" charset="2"/>
                  </a:rPr>
                  <a:t> </a:t>
                </a:r>
                <a:r>
                  <a:rPr lang="cs-CZ" sz="2000" dirty="0" err="1">
                    <a:sym typeface="Wingdings" panose="05000000000000000000" pitchFamily="2" charset="2"/>
                  </a:rPr>
                  <a:t>difference</a:t>
                </a:r>
                <a:r>
                  <a:rPr lang="cs-CZ" sz="2000" dirty="0">
                    <a:sym typeface="Wingdings" panose="05000000000000000000" pitchFamily="2" charset="2"/>
                  </a:rPr>
                  <a:t> </a:t>
                </a:r>
                <a14:m>
                  <m:oMath xmlns:m="http://schemas.openxmlformats.org/officeDocument/2006/math">
                    <m:sSub>
                      <m:sSubPr>
                        <m:ctrlPr>
                          <a:rPr lang="cs-CZ" sz="2000" i="1">
                            <a:latin typeface="Cambria Math" panose="02040503050406030204" pitchFamily="18" charset="0"/>
                            <a:sym typeface="Wingdings" panose="05000000000000000000" pitchFamily="2" charset="2"/>
                          </a:rPr>
                        </m:ctrlPr>
                      </m:sSubPr>
                      <m:e>
                        <m:r>
                          <a:rPr lang="cs-CZ" sz="2000" i="1">
                            <a:latin typeface="Cambria Math" panose="02040503050406030204" pitchFamily="18" charset="0"/>
                            <a:sym typeface="Wingdings" panose="05000000000000000000" pitchFamily="2" charset="2"/>
                          </a:rPr>
                          <m:t>𝑁</m:t>
                        </m:r>
                      </m:e>
                      <m:sub>
                        <m:r>
                          <a:rPr lang="cs-CZ" sz="2000" i="1">
                            <a:latin typeface="Cambria Math" panose="02040503050406030204" pitchFamily="18" charset="0"/>
                            <a:sym typeface="Wingdings" panose="05000000000000000000" pitchFamily="2" charset="2"/>
                          </a:rPr>
                          <m:t>𝐵</m:t>
                        </m:r>
                      </m:sub>
                    </m:sSub>
                    <m:r>
                      <a:rPr lang="cs-CZ" sz="2000" i="1">
                        <a:latin typeface="Cambria Math" panose="02040503050406030204" pitchFamily="18" charset="0"/>
                        <a:sym typeface="Wingdings" panose="05000000000000000000" pitchFamily="2" charset="2"/>
                      </a:rPr>
                      <m:t> </m:t>
                    </m:r>
                    <m:r>
                      <a:rPr lang="cs-CZ" sz="2000" b="0" i="1" smtClean="0">
                        <a:latin typeface="Cambria Math" panose="02040503050406030204" pitchFamily="18" charset="0"/>
                        <a:sym typeface="Wingdings" panose="05000000000000000000" pitchFamily="2" charset="2"/>
                      </a:rPr>
                      <m:t>−</m:t>
                    </m:r>
                    <m:sSub>
                      <m:sSubPr>
                        <m:ctrlPr>
                          <a:rPr lang="cs-CZ" sz="2000" i="1">
                            <a:latin typeface="Cambria Math" panose="02040503050406030204" pitchFamily="18" charset="0"/>
                            <a:sym typeface="Wingdings" panose="05000000000000000000" pitchFamily="2" charset="2"/>
                          </a:rPr>
                        </m:ctrlPr>
                      </m:sSubPr>
                      <m:e>
                        <m:r>
                          <a:rPr lang="cs-CZ" sz="2000" i="1">
                            <a:latin typeface="Cambria Math" panose="02040503050406030204" pitchFamily="18" charset="0"/>
                            <a:sym typeface="Wingdings" panose="05000000000000000000" pitchFamily="2" charset="2"/>
                          </a:rPr>
                          <m:t>𝑁</m:t>
                        </m:r>
                      </m:e>
                      <m:sub>
                        <m:r>
                          <a:rPr lang="cs-CZ" sz="2000" b="0" i="1" smtClean="0">
                            <a:latin typeface="Cambria Math" panose="02040503050406030204" pitchFamily="18" charset="0"/>
                            <a:sym typeface="Wingdings" panose="05000000000000000000" pitchFamily="2" charset="2"/>
                          </a:rPr>
                          <m:t>𝐴</m:t>
                        </m:r>
                      </m:sub>
                    </m:sSub>
                    <m:r>
                      <a:rPr lang="cs-CZ" sz="2000" b="0" i="1" smtClean="0">
                        <a:latin typeface="Cambria Math" panose="02040503050406030204" pitchFamily="18" charset="0"/>
                        <a:sym typeface="Wingdings" panose="05000000000000000000" pitchFamily="2" charset="2"/>
                      </a:rPr>
                      <m:t>&gt;</m:t>
                    </m:r>
                    <m:r>
                      <a:rPr lang="cs-CZ" sz="2000" b="0" i="1" smtClean="0">
                        <a:latin typeface="Cambria Math" panose="02040503050406030204" pitchFamily="18" charset="0"/>
                        <a:sym typeface="Wingdings" panose="05000000000000000000" pitchFamily="2" charset="2"/>
                      </a:rPr>
                      <m:t>𝑎</m:t>
                    </m:r>
                  </m:oMath>
                </a14:m>
                <a:endParaRPr lang="cs-CZ" sz="2000" dirty="0">
                  <a:sym typeface="Wingdings" panose="05000000000000000000" pitchFamily="2" charset="2"/>
                </a:endParaRPr>
              </a:p>
              <a:p>
                <a:r>
                  <a:rPr lang="cs-CZ" sz="2000" dirty="0" err="1">
                    <a:sym typeface="Wingdings" panose="05000000000000000000" pitchFamily="2" charset="2"/>
                  </a:rPr>
                  <a:t>Initially</a:t>
                </a:r>
                <a:r>
                  <a:rPr lang="cs-CZ" sz="2000" dirty="0">
                    <a:sym typeface="Wingdings" panose="05000000000000000000" pitchFamily="2" charset="2"/>
                  </a:rPr>
                  <a:t>, </a:t>
                </a:r>
                <a14:m>
                  <m:oMath xmlns:m="http://schemas.openxmlformats.org/officeDocument/2006/math">
                    <m:sSub>
                      <m:sSubPr>
                        <m:ctrlPr>
                          <a:rPr lang="cs-CZ" sz="2000" i="1">
                            <a:latin typeface="Cambria Math" panose="02040503050406030204" pitchFamily="18" charset="0"/>
                            <a:sym typeface="Wingdings" panose="05000000000000000000" pitchFamily="2" charset="2"/>
                          </a:rPr>
                        </m:ctrlPr>
                      </m:sSubPr>
                      <m:e>
                        <m:r>
                          <a:rPr lang="cs-CZ" sz="2000" i="1">
                            <a:latin typeface="Cambria Math" panose="02040503050406030204" pitchFamily="18" charset="0"/>
                            <a:sym typeface="Wingdings" panose="05000000000000000000" pitchFamily="2" charset="2"/>
                          </a:rPr>
                          <m:t>−</m:t>
                        </m:r>
                        <m:r>
                          <a:rPr lang="cs-CZ" sz="2000" b="0" i="1" smtClean="0">
                            <a:latin typeface="Cambria Math" panose="02040503050406030204" pitchFamily="18" charset="0"/>
                            <a:sym typeface="Wingdings" panose="05000000000000000000" pitchFamily="2" charset="2"/>
                          </a:rPr>
                          <m:t>𝑎</m:t>
                        </m:r>
                        <m:r>
                          <a:rPr lang="cs-CZ" sz="2000" i="1">
                            <a:latin typeface="Cambria Math" panose="02040503050406030204" pitchFamily="18" charset="0"/>
                            <a:sym typeface="Wingdings" panose="05000000000000000000" pitchFamily="2" charset="2"/>
                          </a:rPr>
                          <m:t>&lt;</m:t>
                        </m:r>
                        <m:r>
                          <a:rPr lang="cs-CZ" sz="2000" i="1">
                            <a:latin typeface="Cambria Math" panose="02040503050406030204" pitchFamily="18" charset="0"/>
                            <a:sym typeface="Wingdings" panose="05000000000000000000" pitchFamily="2" charset="2"/>
                          </a:rPr>
                          <m:t>𝑁</m:t>
                        </m:r>
                      </m:e>
                      <m:sub>
                        <m:r>
                          <a:rPr lang="cs-CZ" sz="2000" i="1">
                            <a:latin typeface="Cambria Math" panose="02040503050406030204" pitchFamily="18" charset="0"/>
                            <a:sym typeface="Wingdings" panose="05000000000000000000" pitchFamily="2" charset="2"/>
                          </a:rPr>
                          <m:t>𝐵</m:t>
                        </m:r>
                      </m:sub>
                    </m:sSub>
                    <m:r>
                      <a:rPr lang="cs-CZ" sz="2000" i="1">
                        <a:latin typeface="Cambria Math" panose="02040503050406030204" pitchFamily="18" charset="0"/>
                        <a:sym typeface="Wingdings" panose="05000000000000000000" pitchFamily="2" charset="2"/>
                      </a:rPr>
                      <m:t> −</m:t>
                    </m:r>
                    <m:sSub>
                      <m:sSubPr>
                        <m:ctrlPr>
                          <a:rPr lang="cs-CZ" sz="2000" i="1">
                            <a:latin typeface="Cambria Math" panose="02040503050406030204" pitchFamily="18" charset="0"/>
                            <a:sym typeface="Wingdings" panose="05000000000000000000" pitchFamily="2" charset="2"/>
                          </a:rPr>
                        </m:ctrlPr>
                      </m:sSubPr>
                      <m:e>
                        <m:r>
                          <a:rPr lang="cs-CZ" sz="2000" i="1">
                            <a:latin typeface="Cambria Math" panose="02040503050406030204" pitchFamily="18" charset="0"/>
                            <a:sym typeface="Wingdings" panose="05000000000000000000" pitchFamily="2" charset="2"/>
                          </a:rPr>
                          <m:t>𝑁</m:t>
                        </m:r>
                      </m:e>
                      <m:sub>
                        <m:r>
                          <a:rPr lang="cs-CZ" sz="2000" i="1">
                            <a:latin typeface="Cambria Math" panose="02040503050406030204" pitchFamily="18" charset="0"/>
                            <a:sym typeface="Wingdings" panose="05000000000000000000" pitchFamily="2" charset="2"/>
                          </a:rPr>
                          <m:t>𝐴</m:t>
                        </m:r>
                      </m:sub>
                    </m:sSub>
                    <m:r>
                      <a:rPr lang="cs-CZ" sz="2000" i="1">
                        <a:latin typeface="Cambria Math" panose="02040503050406030204" pitchFamily="18" charset="0"/>
                        <a:sym typeface="Wingdings" panose="05000000000000000000" pitchFamily="2" charset="2"/>
                      </a:rPr>
                      <m:t>&lt;</m:t>
                    </m:r>
                    <m:r>
                      <a:rPr lang="cs-CZ" sz="2000" b="0" i="1" smtClean="0">
                        <a:latin typeface="Cambria Math" panose="02040503050406030204" pitchFamily="18" charset="0"/>
                        <a:sym typeface="Wingdings" panose="05000000000000000000" pitchFamily="2" charset="2"/>
                      </a:rPr>
                      <m:t>𝑎</m:t>
                    </m:r>
                  </m:oMath>
                </a14:m>
                <a:r>
                  <a:rPr lang="cs-CZ" sz="2000" dirty="0">
                    <a:sym typeface="Wingdings" panose="05000000000000000000" pitchFamily="2" charset="2"/>
                  </a:rPr>
                  <a:t>, and </a:t>
                </a:r>
                <a:r>
                  <a:rPr lang="cs-CZ" sz="2000" dirty="0" err="1">
                    <a:sym typeface="Wingdings" panose="05000000000000000000" pitchFamily="2" charset="2"/>
                  </a:rPr>
                  <a:t>each</a:t>
                </a:r>
                <a:r>
                  <a:rPr lang="cs-CZ" sz="2000" dirty="0">
                    <a:sym typeface="Wingdings" panose="05000000000000000000" pitchFamily="2" charset="2"/>
                  </a:rPr>
                  <a:t> </a:t>
                </a:r>
                <a:r>
                  <a:rPr lang="cs-CZ" sz="2000" dirty="0" err="1">
                    <a:sym typeface="Wingdings" panose="05000000000000000000" pitchFamily="2" charset="2"/>
                  </a:rPr>
                  <a:t>consumer</a:t>
                </a:r>
                <a:r>
                  <a:rPr lang="cs-CZ" sz="2000" dirty="0">
                    <a:sym typeface="Wingdings" panose="05000000000000000000" pitchFamily="2" charset="2"/>
                  </a:rPr>
                  <a:t> </a:t>
                </a:r>
                <a:r>
                  <a:rPr lang="cs-CZ" sz="2000" dirty="0" err="1">
                    <a:sym typeface="Wingdings" panose="05000000000000000000" pitchFamily="2" charset="2"/>
                  </a:rPr>
                  <a:t>chooses</a:t>
                </a:r>
                <a:r>
                  <a:rPr lang="cs-CZ" sz="2000" dirty="0">
                    <a:sym typeface="Wingdings" panose="05000000000000000000" pitchFamily="2" charset="2"/>
                  </a:rPr>
                  <a:t> </a:t>
                </a:r>
                <a:r>
                  <a:rPr lang="cs-CZ" sz="2000" dirty="0" err="1">
                    <a:sym typeface="Wingdings" panose="05000000000000000000" pitchFamily="2" charset="2"/>
                  </a:rPr>
                  <a:t>their</a:t>
                </a:r>
                <a:r>
                  <a:rPr lang="cs-CZ" sz="2000" dirty="0">
                    <a:sym typeface="Wingdings" panose="05000000000000000000" pitchFamily="2" charset="2"/>
                  </a:rPr>
                  <a:t> </a:t>
                </a:r>
                <a:r>
                  <a:rPr lang="cs-CZ" sz="2000" dirty="0" err="1">
                    <a:sym typeface="Wingdings" panose="05000000000000000000" pitchFamily="2" charset="2"/>
                  </a:rPr>
                  <a:t>preferred</a:t>
                </a:r>
                <a:r>
                  <a:rPr lang="cs-CZ" sz="2000" dirty="0">
                    <a:sym typeface="Wingdings" panose="05000000000000000000" pitchFamily="2" charset="2"/>
                  </a:rPr>
                  <a:t> technology (</a:t>
                </a:r>
                <a:r>
                  <a:rPr lang="cs-CZ" sz="2000" dirty="0" err="1">
                    <a:sym typeface="Wingdings" panose="05000000000000000000" pitchFamily="2" charset="2"/>
                  </a:rPr>
                  <a:t>ignoring</a:t>
                </a:r>
                <a:r>
                  <a:rPr lang="cs-CZ" sz="2000" dirty="0">
                    <a:sym typeface="Wingdings" panose="05000000000000000000" pitchFamily="2" charset="2"/>
                  </a:rPr>
                  <a:t> network </a:t>
                </a:r>
                <a:r>
                  <a:rPr lang="cs-CZ" sz="2000" dirty="0" err="1">
                    <a:sym typeface="Wingdings" panose="05000000000000000000" pitchFamily="2" charset="2"/>
                  </a:rPr>
                  <a:t>effects</a:t>
                </a:r>
                <a:r>
                  <a:rPr lang="cs-CZ" sz="2000" dirty="0">
                    <a:sym typeface="Wingdings" panose="05000000000000000000" pitchFamily="2" charset="2"/>
                  </a:rPr>
                  <a:t>)</a:t>
                </a:r>
              </a:p>
              <a:p>
                <a:r>
                  <a:rPr lang="cs-CZ" sz="2000" dirty="0">
                    <a:sym typeface="Wingdings" panose="05000000000000000000" pitchFamily="2" charset="2"/>
                  </a:rPr>
                  <a:t>But </a:t>
                </a:r>
                <a:r>
                  <a:rPr lang="cs-CZ" sz="2000" dirty="0" err="1">
                    <a:sym typeface="Wingdings" panose="05000000000000000000" pitchFamily="2" charset="2"/>
                  </a:rPr>
                  <a:t>eventually</a:t>
                </a:r>
                <a:r>
                  <a:rPr lang="cs-CZ" sz="2000" dirty="0">
                    <a:sym typeface="Wingdings" panose="05000000000000000000" pitchFamily="2" charset="2"/>
                  </a:rPr>
                  <a:t>, </a:t>
                </a:r>
                <a:r>
                  <a:rPr lang="cs-CZ" sz="2000" dirty="0" err="1">
                    <a:sym typeface="Wingdings" panose="05000000000000000000" pitchFamily="2" charset="2"/>
                  </a:rPr>
                  <a:t>through</a:t>
                </a:r>
                <a:r>
                  <a:rPr lang="cs-CZ" sz="2000" dirty="0">
                    <a:sym typeface="Wingdings" panose="05000000000000000000" pitchFamily="2" charset="2"/>
                  </a:rPr>
                  <a:t> </a:t>
                </a:r>
                <a:r>
                  <a:rPr lang="cs-CZ" sz="2000" dirty="0" err="1">
                    <a:sym typeface="Wingdings" panose="05000000000000000000" pitchFamily="2" charset="2"/>
                  </a:rPr>
                  <a:t>luck</a:t>
                </a:r>
                <a:r>
                  <a:rPr lang="cs-CZ" sz="2000" dirty="0">
                    <a:sym typeface="Wingdings" panose="05000000000000000000" pitchFamily="2" charset="2"/>
                  </a:rPr>
                  <a:t>, </a:t>
                </a:r>
                <a14:m>
                  <m:oMath xmlns:m="http://schemas.openxmlformats.org/officeDocument/2006/math">
                    <m:sSub>
                      <m:sSubPr>
                        <m:ctrlPr>
                          <a:rPr lang="cs-CZ" sz="2000" i="1">
                            <a:latin typeface="Cambria Math" panose="02040503050406030204" pitchFamily="18" charset="0"/>
                            <a:sym typeface="Wingdings" panose="05000000000000000000" pitchFamily="2" charset="2"/>
                          </a:rPr>
                        </m:ctrlPr>
                      </m:sSubPr>
                      <m:e>
                        <m:r>
                          <a:rPr lang="cs-CZ" sz="2000" i="1">
                            <a:latin typeface="Cambria Math" panose="02040503050406030204" pitchFamily="18" charset="0"/>
                            <a:sym typeface="Wingdings" panose="05000000000000000000" pitchFamily="2" charset="2"/>
                          </a:rPr>
                          <m:t>𝑁</m:t>
                        </m:r>
                      </m:e>
                      <m:sub>
                        <m:r>
                          <a:rPr lang="cs-CZ" sz="2000" i="1">
                            <a:latin typeface="Cambria Math" panose="02040503050406030204" pitchFamily="18" charset="0"/>
                            <a:sym typeface="Wingdings" panose="05000000000000000000" pitchFamily="2" charset="2"/>
                          </a:rPr>
                          <m:t>𝐵</m:t>
                        </m:r>
                      </m:sub>
                    </m:sSub>
                    <m:r>
                      <a:rPr lang="cs-CZ" sz="2000" i="1">
                        <a:latin typeface="Cambria Math" panose="02040503050406030204" pitchFamily="18" charset="0"/>
                        <a:sym typeface="Wingdings" panose="05000000000000000000" pitchFamily="2" charset="2"/>
                      </a:rPr>
                      <m:t> −</m:t>
                    </m:r>
                    <m:sSub>
                      <m:sSubPr>
                        <m:ctrlPr>
                          <a:rPr lang="cs-CZ" sz="2000" i="1">
                            <a:latin typeface="Cambria Math" panose="02040503050406030204" pitchFamily="18" charset="0"/>
                            <a:sym typeface="Wingdings" panose="05000000000000000000" pitchFamily="2" charset="2"/>
                          </a:rPr>
                        </m:ctrlPr>
                      </m:sSubPr>
                      <m:e>
                        <m:r>
                          <a:rPr lang="cs-CZ" sz="2000" i="1">
                            <a:latin typeface="Cambria Math" panose="02040503050406030204" pitchFamily="18" charset="0"/>
                            <a:sym typeface="Wingdings" panose="05000000000000000000" pitchFamily="2" charset="2"/>
                          </a:rPr>
                          <m:t>𝑁</m:t>
                        </m:r>
                      </m:e>
                      <m:sub>
                        <m:r>
                          <a:rPr lang="cs-CZ" sz="2000" i="1">
                            <a:latin typeface="Cambria Math" panose="02040503050406030204" pitchFamily="18" charset="0"/>
                            <a:sym typeface="Wingdings" panose="05000000000000000000" pitchFamily="2" charset="2"/>
                          </a:rPr>
                          <m:t>𝐴</m:t>
                        </m:r>
                      </m:sub>
                    </m:sSub>
                    <m:r>
                      <a:rPr lang="cs-CZ" sz="2000" i="1">
                        <a:latin typeface="Cambria Math" panose="02040503050406030204" pitchFamily="18" charset="0"/>
                        <a:sym typeface="Wingdings" panose="05000000000000000000" pitchFamily="2" charset="2"/>
                      </a:rPr>
                      <m:t>&gt;</m:t>
                    </m:r>
                    <m:r>
                      <a:rPr lang="cs-CZ" sz="2000" b="0" i="1" smtClean="0">
                        <a:latin typeface="Cambria Math" panose="02040503050406030204" pitchFamily="18" charset="0"/>
                        <a:sym typeface="Wingdings" panose="05000000000000000000" pitchFamily="2" charset="2"/>
                      </a:rPr>
                      <m:t>𝑎</m:t>
                    </m:r>
                  </m:oMath>
                </a14:m>
                <a:r>
                  <a:rPr lang="cs-CZ" sz="2000" dirty="0">
                    <a:sym typeface="Wingdings" panose="05000000000000000000" pitchFamily="2" charset="2"/>
                  </a:rPr>
                  <a:t> or </a:t>
                </a:r>
                <a14:m>
                  <m:oMath xmlns:m="http://schemas.openxmlformats.org/officeDocument/2006/math">
                    <m:sSub>
                      <m:sSubPr>
                        <m:ctrlPr>
                          <a:rPr lang="cs-CZ" sz="2000" i="1">
                            <a:latin typeface="Cambria Math" panose="02040503050406030204" pitchFamily="18" charset="0"/>
                            <a:sym typeface="Wingdings" panose="05000000000000000000" pitchFamily="2" charset="2"/>
                          </a:rPr>
                        </m:ctrlPr>
                      </m:sSubPr>
                      <m:e>
                        <m:r>
                          <a:rPr lang="cs-CZ" sz="2000" i="1">
                            <a:latin typeface="Cambria Math" panose="02040503050406030204" pitchFamily="18" charset="0"/>
                            <a:sym typeface="Wingdings" panose="05000000000000000000" pitchFamily="2" charset="2"/>
                          </a:rPr>
                          <m:t>𝑁</m:t>
                        </m:r>
                      </m:e>
                      <m:sub>
                        <m:r>
                          <a:rPr lang="cs-CZ" sz="2000" b="0" i="1" smtClean="0">
                            <a:latin typeface="Cambria Math" panose="02040503050406030204" pitchFamily="18" charset="0"/>
                            <a:sym typeface="Wingdings" panose="05000000000000000000" pitchFamily="2" charset="2"/>
                          </a:rPr>
                          <m:t>𝐴</m:t>
                        </m:r>
                      </m:sub>
                    </m:sSub>
                    <m:r>
                      <a:rPr lang="cs-CZ" sz="2000" i="1">
                        <a:latin typeface="Cambria Math" panose="02040503050406030204" pitchFamily="18" charset="0"/>
                        <a:sym typeface="Wingdings" panose="05000000000000000000" pitchFamily="2" charset="2"/>
                      </a:rPr>
                      <m:t> −</m:t>
                    </m:r>
                    <m:sSub>
                      <m:sSubPr>
                        <m:ctrlPr>
                          <a:rPr lang="cs-CZ" sz="2000" i="1">
                            <a:latin typeface="Cambria Math" panose="02040503050406030204" pitchFamily="18" charset="0"/>
                            <a:sym typeface="Wingdings" panose="05000000000000000000" pitchFamily="2" charset="2"/>
                          </a:rPr>
                        </m:ctrlPr>
                      </m:sSubPr>
                      <m:e>
                        <m:r>
                          <a:rPr lang="cs-CZ" sz="2000" i="1">
                            <a:latin typeface="Cambria Math" panose="02040503050406030204" pitchFamily="18" charset="0"/>
                            <a:sym typeface="Wingdings" panose="05000000000000000000" pitchFamily="2" charset="2"/>
                          </a:rPr>
                          <m:t>𝑁</m:t>
                        </m:r>
                      </m:e>
                      <m:sub>
                        <m:r>
                          <a:rPr lang="cs-CZ" sz="2000" b="0" i="1" smtClean="0">
                            <a:latin typeface="Cambria Math" panose="02040503050406030204" pitchFamily="18" charset="0"/>
                            <a:sym typeface="Wingdings" panose="05000000000000000000" pitchFamily="2" charset="2"/>
                          </a:rPr>
                          <m:t>𝐵</m:t>
                        </m:r>
                      </m:sub>
                    </m:sSub>
                    <m:r>
                      <a:rPr lang="cs-CZ" sz="2000" i="1">
                        <a:latin typeface="Cambria Math" panose="02040503050406030204" pitchFamily="18" charset="0"/>
                        <a:sym typeface="Wingdings" panose="05000000000000000000" pitchFamily="2" charset="2"/>
                      </a:rPr>
                      <m:t>&gt;</m:t>
                    </m:r>
                    <m:r>
                      <a:rPr lang="cs-CZ" sz="2000" b="0" i="1" smtClean="0">
                        <a:latin typeface="Cambria Math" panose="02040503050406030204" pitchFamily="18" charset="0"/>
                        <a:sym typeface="Wingdings" panose="05000000000000000000" pitchFamily="2" charset="2"/>
                      </a:rPr>
                      <m:t>𝑎</m:t>
                    </m:r>
                  </m:oMath>
                </a14:m>
                <a:r>
                  <a:rPr lang="cs-CZ" sz="2000" dirty="0">
                    <a:sym typeface="Wingdings" panose="05000000000000000000" pitchFamily="2" charset="2"/>
                  </a:rPr>
                  <a:t>, and </a:t>
                </a:r>
                <a:r>
                  <a:rPr lang="cs-CZ" sz="2000" dirty="0" err="1">
                    <a:sym typeface="Wingdings" panose="05000000000000000000" pitchFamily="2" charset="2"/>
                  </a:rPr>
                  <a:t>one</a:t>
                </a:r>
                <a:r>
                  <a:rPr lang="cs-CZ" sz="2000" dirty="0">
                    <a:sym typeface="Wingdings" panose="05000000000000000000" pitchFamily="2" charset="2"/>
                  </a:rPr>
                  <a:t> technology </a:t>
                </a:r>
                <a:r>
                  <a:rPr lang="cs-CZ" sz="2000" dirty="0" err="1">
                    <a:sym typeface="Wingdings" panose="05000000000000000000" pitchFamily="2" charset="2"/>
                  </a:rPr>
                  <a:t>wins</a:t>
                </a:r>
                <a:endParaRPr lang="cs-CZ" sz="2000" dirty="0">
                  <a:sym typeface="Wingdings" panose="05000000000000000000" pitchFamily="2" charset="2"/>
                </a:endParaRPr>
              </a:p>
            </p:txBody>
          </p:sp>
        </mc:Choice>
        <mc:Fallback xmlns="">
          <p:sp>
            <p:nvSpPr>
              <p:cNvPr id="3" name="Content Placeholder 2">
                <a:extLst>
                  <a:ext uri="{FF2B5EF4-FFF2-40B4-BE49-F238E27FC236}">
                    <a16:creationId xmlns:a16="http://schemas.microsoft.com/office/drawing/2014/main" id="{49AF8558-D517-441C-B1E2-B36062CB8934}"/>
                  </a:ext>
                </a:extLst>
              </p:cNvPr>
              <p:cNvSpPr>
                <a:spLocks noGrp="1" noRot="1" noChangeAspect="1" noMove="1" noResize="1" noEditPoints="1" noAdjustHandles="1" noChangeArrowheads="1" noChangeShapeType="1" noTextEdit="1"/>
              </p:cNvSpPr>
              <p:nvPr>
                <p:ph idx="1"/>
              </p:nvPr>
            </p:nvSpPr>
            <p:spPr>
              <a:xfrm>
                <a:off x="328922" y="2085357"/>
                <a:ext cx="11702658" cy="4631533"/>
              </a:xfrm>
              <a:blipFill>
                <a:blip r:embed="rId3"/>
                <a:stretch>
                  <a:fillRect l="-469" t="-1316" b="-526"/>
                </a:stretch>
              </a:blipFill>
            </p:spPr>
            <p:txBody>
              <a:bodyPr/>
              <a:lstStyle/>
              <a:p>
                <a:r>
                  <a:rPr lang="en-US">
                    <a:noFill/>
                  </a:rPr>
                  <a:t> </a:t>
                </a:r>
              </a:p>
            </p:txBody>
          </p:sp>
        </mc:Fallback>
      </mc:AlternateContent>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err="1"/>
              <a:t>Standardisation</a:t>
            </a:r>
            <a:endParaRPr lang="cs-CZ" dirty="0"/>
          </a:p>
        </p:txBody>
      </p:sp>
      <p:pic>
        <p:nvPicPr>
          <p:cNvPr id="6156" name="Picture 12" descr="Format Wars: Blu-ray vs. HD DVD | Engadget">
            <a:extLst>
              <a:ext uri="{FF2B5EF4-FFF2-40B4-BE49-F238E27FC236}">
                <a16:creationId xmlns:a16="http://schemas.microsoft.com/office/drawing/2014/main" id="{BF862942-6176-5377-05DD-0B5B851C83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0515" y="0"/>
            <a:ext cx="5521485" cy="3243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5588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2355074" y="3429000"/>
            <a:ext cx="7900679" cy="3130526"/>
          </a:xfrm>
        </p:spPr>
        <p:txBody>
          <a:bodyPr>
            <a:normAutofit/>
          </a:bodyPr>
          <a:lstStyle/>
          <a:p>
            <a:pPr marL="0" indent="0">
              <a:buNone/>
            </a:pPr>
            <a:r>
              <a:rPr lang="cs-CZ" sz="2400" dirty="0" err="1">
                <a:sym typeface="Wingdings" panose="05000000000000000000" pitchFamily="2" charset="2"/>
              </a:rPr>
              <a:t>Exhibited</a:t>
            </a:r>
            <a:r>
              <a:rPr lang="cs-CZ" sz="2400" dirty="0">
                <a:sym typeface="Wingdings" panose="05000000000000000000" pitchFamily="2" charset="2"/>
              </a:rPr>
              <a:t> by a </a:t>
            </a:r>
            <a:r>
              <a:rPr lang="cs-CZ" sz="2400" dirty="0" err="1">
                <a:sym typeface="Wingdings" panose="05000000000000000000" pitchFamily="2" charset="2"/>
              </a:rPr>
              <a:t>product</a:t>
            </a:r>
            <a:r>
              <a:rPr lang="cs-CZ" sz="2400" dirty="0">
                <a:sym typeface="Wingdings" panose="05000000000000000000" pitchFamily="2" charset="2"/>
              </a:rPr>
              <a:t> </a:t>
            </a:r>
            <a:r>
              <a:rPr lang="cs-CZ" sz="2400" dirty="0" err="1">
                <a:sym typeface="Wingdings" panose="05000000000000000000" pitchFamily="2" charset="2"/>
              </a:rPr>
              <a:t>if</a:t>
            </a:r>
            <a:r>
              <a:rPr lang="cs-CZ" sz="2400" dirty="0">
                <a:sym typeface="Wingdings" panose="05000000000000000000" pitchFamily="2" charset="2"/>
              </a:rPr>
              <a:t> </a:t>
            </a:r>
            <a:r>
              <a:rPr lang="cs-CZ" sz="2400" dirty="0" err="1">
                <a:sym typeface="Wingdings" panose="05000000000000000000" pitchFamily="2" charset="2"/>
              </a:rPr>
              <a:t>each</a:t>
            </a:r>
            <a:r>
              <a:rPr lang="cs-CZ" sz="2400" dirty="0">
                <a:sym typeface="Wingdings" panose="05000000000000000000" pitchFamily="2" charset="2"/>
              </a:rPr>
              <a:t> </a:t>
            </a:r>
            <a:r>
              <a:rPr lang="cs-CZ" sz="2400" dirty="0" err="1">
                <a:sym typeface="Wingdings" panose="05000000000000000000" pitchFamily="2" charset="2"/>
              </a:rPr>
              <a:t>user‘s</a:t>
            </a:r>
            <a:r>
              <a:rPr lang="cs-CZ" sz="2400" dirty="0">
                <a:sym typeface="Wingdings" panose="05000000000000000000" pitchFamily="2" charset="2"/>
              </a:rPr>
              <a:t> utility </a:t>
            </a:r>
            <a:r>
              <a:rPr lang="cs-CZ" sz="2400" dirty="0" err="1">
                <a:sym typeface="Wingdings" panose="05000000000000000000" pitchFamily="2" charset="2"/>
              </a:rPr>
              <a:t>increases</a:t>
            </a:r>
            <a:r>
              <a:rPr lang="cs-CZ" sz="2400" dirty="0">
                <a:sym typeface="Wingdings" panose="05000000000000000000" pitchFamily="2" charset="2"/>
              </a:rPr>
              <a:t> in the </a:t>
            </a:r>
            <a:r>
              <a:rPr lang="cs-CZ" sz="2400" dirty="0" err="1">
                <a:sym typeface="Wingdings" panose="05000000000000000000" pitchFamily="2" charset="2"/>
              </a:rPr>
              <a:t>number</a:t>
            </a:r>
            <a:r>
              <a:rPr lang="cs-CZ" sz="2400" dirty="0">
                <a:sym typeface="Wingdings" panose="05000000000000000000" pitchFamily="2" charset="2"/>
              </a:rPr>
              <a:t> of </a:t>
            </a:r>
            <a:r>
              <a:rPr lang="cs-CZ" sz="2400" dirty="0" err="1">
                <a:sym typeface="Wingdings" panose="05000000000000000000" pitchFamily="2" charset="2"/>
              </a:rPr>
              <a:t>other</a:t>
            </a:r>
            <a:r>
              <a:rPr lang="cs-CZ" sz="2400" dirty="0">
                <a:sym typeface="Wingdings" panose="05000000000000000000" pitchFamily="2" charset="2"/>
              </a:rPr>
              <a:t> </a:t>
            </a:r>
            <a:r>
              <a:rPr lang="cs-CZ" sz="2400" dirty="0" err="1">
                <a:sym typeface="Wingdings" panose="05000000000000000000" pitchFamily="2" charset="2"/>
              </a:rPr>
              <a:t>users</a:t>
            </a:r>
            <a:r>
              <a:rPr lang="cs-CZ" sz="2400" dirty="0">
                <a:sym typeface="Wingdings" panose="05000000000000000000" pitchFamily="2" charset="2"/>
              </a:rPr>
              <a:t> </a:t>
            </a:r>
            <a:r>
              <a:rPr lang="cs-CZ" sz="2400" dirty="0" err="1">
                <a:sym typeface="Wingdings" panose="05000000000000000000" pitchFamily="2" charset="2"/>
              </a:rPr>
              <a:t>or</a:t>
            </a:r>
            <a:r>
              <a:rPr lang="cs-CZ" sz="2400" dirty="0">
                <a:sym typeface="Wingdings" panose="05000000000000000000" pitchFamily="2" charset="2"/>
              </a:rPr>
              <a:t> the </a:t>
            </a:r>
            <a:r>
              <a:rPr lang="cs-CZ" sz="2400" dirty="0" err="1">
                <a:sym typeface="Wingdings" panose="05000000000000000000" pitchFamily="2" charset="2"/>
              </a:rPr>
              <a:t>number</a:t>
            </a:r>
            <a:r>
              <a:rPr lang="cs-CZ" sz="2400" dirty="0">
                <a:sym typeface="Wingdings" panose="05000000000000000000" pitchFamily="2" charset="2"/>
              </a:rPr>
              <a:t> of </a:t>
            </a:r>
            <a:r>
              <a:rPr lang="cs-CZ" sz="2400" dirty="0" err="1">
                <a:sym typeface="Wingdings" panose="05000000000000000000" pitchFamily="2" charset="2"/>
              </a:rPr>
              <a:t>compatible</a:t>
            </a:r>
            <a:r>
              <a:rPr lang="cs-CZ" sz="2400" dirty="0">
                <a:sym typeface="Wingdings" panose="05000000000000000000" pitchFamily="2" charset="2"/>
              </a:rPr>
              <a:t> </a:t>
            </a:r>
            <a:r>
              <a:rPr lang="cs-CZ" sz="2400" dirty="0" err="1">
                <a:sym typeface="Wingdings" panose="05000000000000000000" pitchFamily="2" charset="2"/>
              </a:rPr>
              <a:t>products</a:t>
            </a:r>
            <a:r>
              <a:rPr lang="cs-CZ" sz="2400" dirty="0">
                <a:sym typeface="Wingdings" panose="05000000000000000000" pitchFamily="2" charset="2"/>
              </a:rPr>
              <a:t>.</a:t>
            </a:r>
          </a:p>
          <a:p>
            <a:pPr marL="0" indent="0">
              <a:buNone/>
            </a:pPr>
            <a:endParaRPr lang="cs-CZ" sz="2400" dirty="0">
              <a:sym typeface="Wingdings" panose="05000000000000000000" pitchFamily="2" charset="2"/>
            </a:endParaRPr>
          </a:p>
        </p:txBody>
      </p:sp>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a:t>Network </a:t>
            </a:r>
            <a:r>
              <a:rPr lang="cs-CZ" dirty="0" err="1"/>
              <a:t>effects</a:t>
            </a:r>
            <a:endParaRPr lang="cs-CZ" dirty="0"/>
          </a:p>
        </p:txBody>
      </p:sp>
    </p:spTree>
    <p:extLst>
      <p:ext uri="{BB962C8B-B14F-4D97-AF65-F5344CB8AC3E}">
        <p14:creationId xmlns:p14="http://schemas.microsoft.com/office/powerpoint/2010/main" val="28135044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The Dvorak Keyboard |">
            <a:extLst>
              <a:ext uri="{FF2B5EF4-FFF2-40B4-BE49-F238E27FC236}">
                <a16:creationId xmlns:a16="http://schemas.microsoft.com/office/drawing/2014/main" id="{EF8521D5-8B5C-2852-9D28-7D46DB0224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7464" y="4575959"/>
            <a:ext cx="4770815" cy="2504678"/>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17 227 qwerty Snímků, stock fotografií a vektorů | Shutterstock">
            <a:extLst>
              <a:ext uri="{FF2B5EF4-FFF2-40B4-BE49-F238E27FC236}">
                <a16:creationId xmlns:a16="http://schemas.microsoft.com/office/drawing/2014/main" id="{DF3C47D4-D061-5346-EDD9-2DADDD3F66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6524" y="4595299"/>
            <a:ext cx="4953000" cy="2667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552587" y="1474377"/>
            <a:ext cx="11478992" cy="5234808"/>
          </a:xfrm>
        </p:spPr>
        <p:txBody>
          <a:bodyPr>
            <a:normAutofit/>
          </a:bodyPr>
          <a:lstStyle/>
          <a:p>
            <a:r>
              <a:rPr lang="cs-CZ" sz="2000" dirty="0">
                <a:sym typeface="Wingdings" panose="05000000000000000000" pitchFamily="2" charset="2"/>
              </a:rPr>
              <a:t>A very </a:t>
            </a:r>
            <a:r>
              <a:rPr lang="cs-CZ" sz="2000" dirty="0" err="1">
                <a:sym typeface="Wingdings" panose="05000000000000000000" pitchFamily="2" charset="2"/>
              </a:rPr>
              <a:t>simple</a:t>
            </a:r>
            <a:r>
              <a:rPr lang="cs-CZ" sz="2000" dirty="0">
                <a:sym typeface="Wingdings" panose="05000000000000000000" pitchFamily="2" charset="2"/>
              </a:rPr>
              <a:t> model but </a:t>
            </a:r>
            <a:r>
              <a:rPr lang="cs-CZ" sz="2000" dirty="0" err="1">
                <a:sym typeface="Wingdings" panose="05000000000000000000" pitchFamily="2" charset="2"/>
              </a:rPr>
              <a:t>highlights</a:t>
            </a:r>
            <a:endParaRPr lang="cs-CZ" sz="2000" dirty="0">
              <a:sym typeface="Wingdings" panose="05000000000000000000" pitchFamily="2" charset="2"/>
            </a:endParaRPr>
          </a:p>
          <a:p>
            <a:pPr marL="914400" lvl="1" indent="-457200">
              <a:buFont typeface="+mj-lt"/>
              <a:buAutoNum type="arabicPeriod"/>
            </a:pPr>
            <a:r>
              <a:rPr lang="cs-CZ" sz="2000" dirty="0">
                <a:sym typeface="Wingdings" panose="05000000000000000000" pitchFamily="2" charset="2"/>
              </a:rPr>
              <a:t> </a:t>
            </a:r>
            <a:r>
              <a:rPr lang="cs-CZ" sz="2000" dirty="0" err="1">
                <a:sym typeface="Wingdings" panose="05000000000000000000" pitchFamily="2" charset="2"/>
              </a:rPr>
              <a:t>Sooner</a:t>
            </a:r>
            <a:r>
              <a:rPr lang="cs-CZ" sz="2000" dirty="0">
                <a:sym typeface="Wingdings" panose="05000000000000000000" pitchFamily="2" charset="2"/>
              </a:rPr>
              <a:t> </a:t>
            </a:r>
            <a:r>
              <a:rPr lang="cs-CZ" sz="2000" dirty="0" err="1">
                <a:sym typeface="Wingdings" panose="05000000000000000000" pitchFamily="2" charset="2"/>
              </a:rPr>
              <a:t>or</a:t>
            </a:r>
            <a:r>
              <a:rPr lang="cs-CZ" sz="2000" dirty="0">
                <a:sym typeface="Wingdings" panose="05000000000000000000" pitchFamily="2" charset="2"/>
              </a:rPr>
              <a:t> </a:t>
            </a:r>
            <a:r>
              <a:rPr lang="cs-CZ" sz="2000" dirty="0" err="1">
                <a:sym typeface="Wingdings" panose="05000000000000000000" pitchFamily="2" charset="2"/>
              </a:rPr>
              <a:t>later</a:t>
            </a:r>
            <a:r>
              <a:rPr lang="cs-CZ" sz="2000" dirty="0">
                <a:sym typeface="Wingdings" panose="05000000000000000000" pitchFamily="2" charset="2"/>
              </a:rPr>
              <a:t> </a:t>
            </a:r>
            <a:r>
              <a:rPr lang="cs-CZ" sz="2000" dirty="0" err="1">
                <a:sym typeface="Wingdings" panose="05000000000000000000" pitchFamily="2" charset="2"/>
              </a:rPr>
              <a:t>an</a:t>
            </a:r>
            <a:r>
              <a:rPr lang="cs-CZ" sz="2000" dirty="0">
                <a:sym typeface="Wingdings" panose="05000000000000000000" pitchFamily="2" charset="2"/>
              </a:rPr>
              <a:t> </a:t>
            </a:r>
            <a:r>
              <a:rPr lang="cs-CZ" sz="2000" dirty="0" err="1">
                <a:sym typeface="Wingdings" panose="05000000000000000000" pitchFamily="2" charset="2"/>
              </a:rPr>
              <a:t>industry</a:t>
            </a:r>
            <a:r>
              <a:rPr lang="cs-CZ" sz="2000" dirty="0">
                <a:sym typeface="Wingdings" panose="05000000000000000000" pitchFamily="2" charset="2"/>
              </a:rPr>
              <a:t> </a:t>
            </a:r>
            <a:r>
              <a:rPr lang="cs-CZ" sz="2000" dirty="0" err="1">
                <a:sym typeface="Wingdings" panose="05000000000000000000" pitchFamily="2" charset="2"/>
              </a:rPr>
              <a:t>gets</a:t>
            </a:r>
            <a:r>
              <a:rPr lang="cs-CZ" sz="2000" dirty="0">
                <a:sym typeface="Wingdings" panose="05000000000000000000" pitchFamily="2" charset="2"/>
              </a:rPr>
              <a:t> </a:t>
            </a:r>
            <a:r>
              <a:rPr lang="cs-CZ" sz="2000" dirty="0" err="1">
                <a:sym typeface="Wingdings" panose="05000000000000000000" pitchFamily="2" charset="2"/>
              </a:rPr>
              <a:t>locked</a:t>
            </a:r>
            <a:r>
              <a:rPr lang="cs-CZ" sz="2000" dirty="0">
                <a:sym typeface="Wingdings" panose="05000000000000000000" pitchFamily="2" charset="2"/>
              </a:rPr>
              <a:t> in</a:t>
            </a:r>
          </a:p>
          <a:p>
            <a:pPr marL="914400" lvl="1" indent="-457200">
              <a:buFont typeface="+mj-lt"/>
              <a:buAutoNum type="arabicPeriod"/>
            </a:pPr>
            <a:r>
              <a:rPr lang="cs-CZ" sz="2000" dirty="0">
                <a:sym typeface="Wingdings" panose="05000000000000000000" pitchFamily="2" charset="2"/>
              </a:rPr>
              <a:t>The </a:t>
            </a:r>
            <a:r>
              <a:rPr lang="cs-CZ" sz="2000" dirty="0" err="1">
                <a:sym typeface="Wingdings" panose="05000000000000000000" pitchFamily="2" charset="2"/>
              </a:rPr>
              <a:t>winning</a:t>
            </a:r>
            <a:r>
              <a:rPr lang="cs-CZ" sz="2000" dirty="0">
                <a:sym typeface="Wingdings" panose="05000000000000000000" pitchFamily="2" charset="2"/>
              </a:rPr>
              <a:t> </a:t>
            </a:r>
            <a:r>
              <a:rPr lang="cs-CZ" sz="2000" dirty="0" err="1">
                <a:sym typeface="Wingdings" panose="05000000000000000000" pitchFamily="2" charset="2"/>
              </a:rPr>
              <a:t>product</a:t>
            </a:r>
            <a:r>
              <a:rPr lang="cs-CZ" sz="2000" dirty="0">
                <a:sym typeface="Wingdings" panose="05000000000000000000" pitchFamily="2" charset="2"/>
              </a:rPr>
              <a:t> </a:t>
            </a:r>
            <a:r>
              <a:rPr lang="cs-CZ" sz="2000" dirty="0" err="1">
                <a:sym typeface="Wingdings" panose="05000000000000000000" pitchFamily="2" charset="2"/>
              </a:rPr>
              <a:t>may</a:t>
            </a:r>
            <a:r>
              <a:rPr lang="cs-CZ" sz="2000" dirty="0">
                <a:sym typeface="Wingdings" panose="05000000000000000000" pitchFamily="2" charset="2"/>
              </a:rPr>
              <a:t> not </a:t>
            </a:r>
            <a:r>
              <a:rPr lang="cs-CZ" sz="2000" dirty="0" err="1">
                <a:sym typeface="Wingdings" panose="05000000000000000000" pitchFamily="2" charset="2"/>
              </a:rPr>
              <a:t>be</a:t>
            </a:r>
            <a:r>
              <a:rPr lang="cs-CZ" sz="2000" dirty="0">
                <a:sym typeface="Wingdings" panose="05000000000000000000" pitchFamily="2" charset="2"/>
              </a:rPr>
              <a:t> the </a:t>
            </a:r>
            <a:r>
              <a:rPr lang="cs-CZ" sz="2000" dirty="0" err="1">
                <a:sym typeface="Wingdings" panose="05000000000000000000" pitchFamily="2" charset="2"/>
              </a:rPr>
              <a:t>better</a:t>
            </a:r>
            <a:r>
              <a:rPr lang="cs-CZ" sz="2000" dirty="0">
                <a:sym typeface="Wingdings" panose="05000000000000000000" pitchFamily="2" charset="2"/>
              </a:rPr>
              <a:t> </a:t>
            </a:r>
            <a:r>
              <a:rPr lang="cs-CZ" sz="2000" dirty="0" err="1">
                <a:sym typeface="Wingdings" panose="05000000000000000000" pitchFamily="2" charset="2"/>
              </a:rPr>
              <a:t>one</a:t>
            </a:r>
            <a:r>
              <a:rPr lang="cs-CZ" sz="2000" dirty="0">
                <a:sym typeface="Wingdings" panose="05000000000000000000" pitchFamily="2" charset="2"/>
              </a:rPr>
              <a:t> (</a:t>
            </a:r>
            <a:r>
              <a:rPr lang="cs-CZ" sz="2000" dirty="0" err="1">
                <a:sym typeface="Wingdings" panose="05000000000000000000" pitchFamily="2" charset="2"/>
              </a:rPr>
              <a:t>especially</a:t>
            </a:r>
            <a:r>
              <a:rPr lang="cs-CZ" sz="2000" dirty="0">
                <a:sym typeface="Wingdings" panose="05000000000000000000" pitchFamily="2" charset="2"/>
              </a:rPr>
              <a:t> </a:t>
            </a:r>
            <a:r>
              <a:rPr lang="cs-CZ" sz="2000" dirty="0" err="1">
                <a:sym typeface="Wingdings" panose="05000000000000000000" pitchFamily="2" charset="2"/>
              </a:rPr>
              <a:t>if</a:t>
            </a:r>
            <a:r>
              <a:rPr lang="cs-CZ" sz="2000" dirty="0">
                <a:sym typeface="Wingdings" panose="05000000000000000000" pitchFamily="2" charset="2"/>
              </a:rPr>
              <a:t> </a:t>
            </a:r>
            <a:r>
              <a:rPr lang="cs-CZ" sz="2000" dirty="0" err="1">
                <a:sym typeface="Wingdings" panose="05000000000000000000" pitchFamily="2" charset="2"/>
              </a:rPr>
              <a:t>starting</a:t>
            </a:r>
            <a:r>
              <a:rPr lang="cs-CZ" sz="2000" dirty="0">
                <a:sym typeface="Wingdings" panose="05000000000000000000" pitchFamily="2" charset="2"/>
              </a:rPr>
              <a:t> </a:t>
            </a:r>
            <a:r>
              <a:rPr lang="cs-CZ" sz="2000" dirty="0" err="1">
                <a:sym typeface="Wingdings" panose="05000000000000000000" pitchFamily="2" charset="2"/>
              </a:rPr>
              <a:t>later</a:t>
            </a:r>
            <a:r>
              <a:rPr lang="cs-CZ" sz="2000" dirty="0">
                <a:sym typeface="Wingdings" panose="05000000000000000000" pitchFamily="2" charset="2"/>
              </a:rPr>
              <a:t>)</a:t>
            </a:r>
          </a:p>
          <a:p>
            <a:pPr marL="914400" lvl="1" indent="-457200">
              <a:buFont typeface="+mj-lt"/>
              <a:buAutoNum type="arabicPeriod"/>
            </a:pPr>
            <a:r>
              <a:rPr lang="cs-CZ" sz="2000" dirty="0" err="1">
                <a:sym typeface="Wingdings" panose="05000000000000000000" pitchFamily="2" charset="2"/>
              </a:rPr>
              <a:t>History</a:t>
            </a:r>
            <a:r>
              <a:rPr lang="cs-CZ" sz="2000" dirty="0">
                <a:sym typeface="Wingdings" panose="05000000000000000000" pitchFamily="2" charset="2"/>
              </a:rPr>
              <a:t> </a:t>
            </a:r>
            <a:r>
              <a:rPr lang="cs-CZ" sz="2000" dirty="0" err="1">
                <a:sym typeface="Wingdings" panose="05000000000000000000" pitchFamily="2" charset="2"/>
              </a:rPr>
              <a:t>can</a:t>
            </a:r>
            <a:r>
              <a:rPr lang="cs-CZ" sz="2000" dirty="0">
                <a:sym typeface="Wingdings" panose="05000000000000000000" pitchFamily="2" charset="2"/>
              </a:rPr>
              <a:t> play a big role</a:t>
            </a:r>
          </a:p>
          <a:p>
            <a:r>
              <a:rPr lang="cs-CZ" sz="2000" b="1" dirty="0" err="1">
                <a:sym typeface="Wingdings" panose="05000000000000000000" pitchFamily="2" charset="2"/>
              </a:rPr>
              <a:t>Example</a:t>
            </a:r>
            <a:r>
              <a:rPr lang="cs-CZ" sz="2000" dirty="0">
                <a:sym typeface="Wingdings" panose="05000000000000000000" pitchFamily="2" charset="2"/>
              </a:rPr>
              <a:t>: QWERTY vs. </a:t>
            </a:r>
            <a:r>
              <a:rPr lang="cs-CZ" sz="2000" dirty="0" err="1">
                <a:sym typeface="Wingdings" panose="05000000000000000000" pitchFamily="2" charset="2"/>
              </a:rPr>
              <a:t>Dvorak</a:t>
            </a:r>
            <a:endParaRPr lang="cs-CZ" sz="2000" dirty="0">
              <a:sym typeface="Wingdings" panose="05000000000000000000" pitchFamily="2" charset="2"/>
            </a:endParaRPr>
          </a:p>
          <a:p>
            <a:pPr lvl="1"/>
            <a:r>
              <a:rPr lang="en-US" sz="2000" dirty="0"/>
              <a:t>QWERTY layout designed to prevent typebars from clashing and</a:t>
            </a:r>
            <a:r>
              <a:rPr lang="cs-CZ" sz="2000" dirty="0"/>
              <a:t> </a:t>
            </a:r>
            <a:r>
              <a:rPr lang="en-US" sz="2000" dirty="0"/>
              <a:t>jamming in 19th century typewriters</a:t>
            </a:r>
            <a:endParaRPr lang="cs-CZ" sz="2000" dirty="0"/>
          </a:p>
          <a:p>
            <a:pPr lvl="1"/>
            <a:r>
              <a:rPr lang="en-US" sz="2000" dirty="0"/>
              <a:t>In the 1930s, August Dvorak proposed another keyboard</a:t>
            </a:r>
            <a:r>
              <a:rPr lang="cs-CZ" sz="2000" dirty="0"/>
              <a:t> </a:t>
            </a:r>
            <a:r>
              <a:rPr lang="en-US" sz="2000" dirty="0"/>
              <a:t>layout, which was intended to maximize typing speed</a:t>
            </a:r>
            <a:endParaRPr lang="cs-CZ" sz="2000" dirty="0"/>
          </a:p>
          <a:p>
            <a:pPr lvl="1"/>
            <a:r>
              <a:rPr lang="cs-CZ" sz="2000" dirty="0" err="1">
                <a:sym typeface="Wingdings" panose="05000000000000000000" pitchFamily="2" charset="2"/>
              </a:rPr>
              <a:t>Dvorak</a:t>
            </a:r>
            <a:r>
              <a:rPr lang="cs-CZ" sz="2000" dirty="0">
                <a:sym typeface="Wingdings" panose="05000000000000000000" pitchFamily="2" charset="2"/>
              </a:rPr>
              <a:t> </a:t>
            </a:r>
            <a:r>
              <a:rPr lang="cs-CZ" sz="2000" dirty="0" err="1">
                <a:sym typeface="Wingdings" panose="05000000000000000000" pitchFamily="2" charset="2"/>
              </a:rPr>
              <a:t>Never</a:t>
            </a:r>
            <a:r>
              <a:rPr lang="cs-CZ" sz="2000" dirty="0">
                <a:sym typeface="Wingdings" panose="05000000000000000000" pitchFamily="2" charset="2"/>
              </a:rPr>
              <a:t> </a:t>
            </a:r>
            <a:r>
              <a:rPr lang="cs-CZ" sz="2000" dirty="0" err="1">
                <a:sym typeface="Wingdings" panose="05000000000000000000" pitchFamily="2" charset="2"/>
              </a:rPr>
              <a:t>took</a:t>
            </a:r>
            <a:r>
              <a:rPr lang="cs-CZ" sz="2000" dirty="0">
                <a:sym typeface="Wingdings" panose="05000000000000000000" pitchFamily="2" charset="2"/>
              </a:rPr>
              <a:t> </a:t>
            </a:r>
            <a:r>
              <a:rPr lang="cs-CZ" sz="2000" dirty="0" err="1">
                <a:sym typeface="Wingdings" panose="05000000000000000000" pitchFamily="2" charset="2"/>
              </a:rPr>
              <a:t>off</a:t>
            </a:r>
            <a:r>
              <a:rPr lang="cs-CZ" sz="2000" dirty="0">
                <a:sym typeface="Wingdings" panose="05000000000000000000" pitchFamily="2" charset="2"/>
              </a:rPr>
              <a:t> </a:t>
            </a:r>
            <a:r>
              <a:rPr lang="cs-CZ" sz="2000" dirty="0" err="1">
                <a:sym typeface="Wingdings" panose="05000000000000000000" pitchFamily="2" charset="2"/>
              </a:rPr>
              <a:t>because</a:t>
            </a:r>
            <a:r>
              <a:rPr lang="cs-CZ" sz="2000" dirty="0">
                <a:sym typeface="Wingdings" panose="05000000000000000000" pitchFamily="2" charset="2"/>
              </a:rPr>
              <a:t> of network </a:t>
            </a:r>
            <a:r>
              <a:rPr lang="cs-CZ" sz="2000" dirty="0" err="1">
                <a:sym typeface="Wingdings" panose="05000000000000000000" pitchFamily="2" charset="2"/>
              </a:rPr>
              <a:t>effects</a:t>
            </a:r>
            <a:r>
              <a:rPr lang="cs-CZ" sz="2000" dirty="0">
                <a:sym typeface="Wingdings" panose="05000000000000000000" pitchFamily="2" charset="2"/>
              </a:rPr>
              <a:t> and </a:t>
            </a:r>
            <a:r>
              <a:rPr lang="cs-CZ" sz="2000" dirty="0" err="1">
                <a:sym typeface="Wingdings" panose="05000000000000000000" pitchFamily="2" charset="2"/>
              </a:rPr>
              <a:t>we</a:t>
            </a:r>
            <a:r>
              <a:rPr lang="cs-CZ" sz="2000" dirty="0">
                <a:sym typeface="Wingdings" panose="05000000000000000000" pitchFamily="2" charset="2"/>
              </a:rPr>
              <a:t> are </a:t>
            </a:r>
            <a:r>
              <a:rPr lang="cs-CZ" sz="2000" dirty="0" err="1">
                <a:sym typeface="Wingdings" panose="05000000000000000000" pitchFamily="2" charset="2"/>
              </a:rPr>
              <a:t>stuck</a:t>
            </a:r>
            <a:r>
              <a:rPr lang="cs-CZ" sz="2000" dirty="0">
                <a:sym typeface="Wingdings" panose="05000000000000000000" pitchFamily="2" charset="2"/>
              </a:rPr>
              <a:t> with QWERTY</a:t>
            </a:r>
          </a:p>
        </p:txBody>
      </p:sp>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err="1"/>
              <a:t>Standardisation</a:t>
            </a:r>
            <a:endParaRPr lang="cs-CZ" dirty="0"/>
          </a:p>
        </p:txBody>
      </p:sp>
    </p:spTree>
    <p:extLst>
      <p:ext uri="{BB962C8B-B14F-4D97-AF65-F5344CB8AC3E}">
        <p14:creationId xmlns:p14="http://schemas.microsoft.com/office/powerpoint/2010/main" val="26633729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45074" y="1474377"/>
            <a:ext cx="11186505" cy="5234808"/>
          </a:xfrm>
        </p:spPr>
        <p:txBody>
          <a:bodyPr>
            <a:normAutofit/>
          </a:bodyPr>
          <a:lstStyle/>
          <a:p>
            <a:r>
              <a:rPr lang="cs-CZ" sz="2000" dirty="0">
                <a:sym typeface="Wingdings" panose="05000000000000000000" pitchFamily="2" charset="2"/>
              </a:rPr>
              <a:t>Two </a:t>
            </a:r>
            <a:r>
              <a:rPr lang="cs-CZ" sz="2000" dirty="0" err="1">
                <a:sym typeface="Wingdings" panose="05000000000000000000" pitchFamily="2" charset="2"/>
              </a:rPr>
              <a:t>firms</a:t>
            </a:r>
            <a:r>
              <a:rPr lang="cs-CZ" sz="2000" dirty="0">
                <a:sym typeface="Wingdings" panose="05000000000000000000" pitchFamily="2" charset="2"/>
              </a:rPr>
              <a:t> (1 and 2), </a:t>
            </a:r>
            <a:r>
              <a:rPr lang="cs-CZ" sz="2000" dirty="0" err="1">
                <a:sym typeface="Wingdings" panose="05000000000000000000" pitchFamily="2" charset="2"/>
              </a:rPr>
              <a:t>choosing</a:t>
            </a:r>
            <a:r>
              <a:rPr lang="cs-CZ" sz="2000" dirty="0">
                <a:sym typeface="Wingdings" panose="05000000000000000000" pitchFamily="2" charset="2"/>
              </a:rPr>
              <a:t> </a:t>
            </a:r>
            <a:r>
              <a:rPr lang="cs-CZ" sz="2000" dirty="0" err="1">
                <a:sym typeface="Wingdings" panose="05000000000000000000" pitchFamily="2" charset="2"/>
              </a:rPr>
              <a:t>between</a:t>
            </a:r>
            <a:r>
              <a:rPr lang="cs-CZ" sz="2000" dirty="0">
                <a:sym typeface="Wingdings" panose="05000000000000000000" pitchFamily="2" charset="2"/>
              </a:rPr>
              <a:t> </a:t>
            </a:r>
            <a:r>
              <a:rPr lang="cs-CZ" sz="2000" dirty="0" err="1">
                <a:sym typeface="Wingdings" panose="05000000000000000000" pitchFamily="2" charset="2"/>
              </a:rPr>
              <a:t>version</a:t>
            </a:r>
            <a:r>
              <a:rPr lang="cs-CZ" sz="2000" dirty="0">
                <a:sym typeface="Wingdings" panose="05000000000000000000" pitchFamily="2" charset="2"/>
              </a:rPr>
              <a:t> A and B of network </a:t>
            </a:r>
            <a:r>
              <a:rPr lang="cs-CZ" sz="2000" dirty="0" err="1">
                <a:sym typeface="Wingdings" panose="05000000000000000000" pitchFamily="2" charset="2"/>
              </a:rPr>
              <a:t>good</a:t>
            </a:r>
            <a:endParaRPr lang="cs-CZ" sz="2000" dirty="0">
              <a:sym typeface="Wingdings" panose="05000000000000000000" pitchFamily="2" charset="2"/>
            </a:endParaRPr>
          </a:p>
          <a:p>
            <a:r>
              <a:rPr lang="cs-CZ" sz="2000" dirty="0">
                <a:sym typeface="Wingdings" panose="05000000000000000000" pitchFamily="2" charset="2"/>
              </a:rPr>
              <a:t>The </a:t>
            </a:r>
            <a:r>
              <a:rPr lang="cs-CZ" sz="2000" dirty="0" err="1">
                <a:sym typeface="Wingdings" panose="05000000000000000000" pitchFamily="2" charset="2"/>
              </a:rPr>
              <a:t>two</a:t>
            </a:r>
            <a:r>
              <a:rPr lang="cs-CZ" sz="2000" dirty="0">
                <a:sym typeface="Wingdings" panose="05000000000000000000" pitchFamily="2" charset="2"/>
              </a:rPr>
              <a:t> </a:t>
            </a:r>
            <a:r>
              <a:rPr lang="cs-CZ" sz="2000" dirty="0" err="1">
                <a:sym typeface="Wingdings" panose="05000000000000000000" pitchFamily="2" charset="2"/>
              </a:rPr>
              <a:t>versions</a:t>
            </a:r>
            <a:r>
              <a:rPr lang="cs-CZ" sz="2000" dirty="0">
                <a:sym typeface="Wingdings" panose="05000000000000000000" pitchFamily="2" charset="2"/>
              </a:rPr>
              <a:t> are </a:t>
            </a:r>
            <a:r>
              <a:rPr lang="cs-CZ" sz="2000" dirty="0" err="1">
                <a:sym typeface="Wingdings" panose="05000000000000000000" pitchFamily="2" charset="2"/>
              </a:rPr>
              <a:t>initially</a:t>
            </a:r>
            <a:r>
              <a:rPr lang="cs-CZ" sz="2000" dirty="0">
                <a:sym typeface="Wingdings" panose="05000000000000000000" pitchFamily="2" charset="2"/>
              </a:rPr>
              <a:t> </a:t>
            </a:r>
            <a:r>
              <a:rPr lang="cs-CZ" sz="2000" dirty="0" err="1">
                <a:sym typeface="Wingdings" panose="05000000000000000000" pitchFamily="2" charset="2"/>
              </a:rPr>
              <a:t>incompatible</a:t>
            </a:r>
            <a:r>
              <a:rPr lang="cs-CZ" sz="2000" dirty="0">
                <a:sym typeface="Wingdings" panose="05000000000000000000" pitchFamily="2" charset="2"/>
              </a:rPr>
              <a:t>, </a:t>
            </a:r>
            <a:r>
              <a:rPr lang="cs-CZ" sz="2000" dirty="0" err="1">
                <a:sym typeface="Wingdings" panose="05000000000000000000" pitchFamily="2" charset="2"/>
              </a:rPr>
              <a:t>compatibility</a:t>
            </a:r>
            <a:r>
              <a:rPr lang="cs-CZ" sz="2000" dirty="0">
                <a:sym typeface="Wingdings" panose="05000000000000000000" pitchFamily="2" charset="2"/>
              </a:rPr>
              <a:t> </a:t>
            </a:r>
            <a:r>
              <a:rPr lang="cs-CZ" sz="2000" dirty="0" err="1">
                <a:sym typeface="Wingdings" panose="05000000000000000000" pitchFamily="2" charset="2"/>
              </a:rPr>
              <a:t>only</a:t>
            </a:r>
            <a:r>
              <a:rPr lang="cs-CZ" sz="2000" dirty="0">
                <a:sym typeface="Wingdings" panose="05000000000000000000" pitchFamily="2" charset="2"/>
              </a:rPr>
              <a:t> </a:t>
            </a:r>
            <a:r>
              <a:rPr lang="cs-CZ" sz="2000" dirty="0" err="1">
                <a:sym typeface="Wingdings" panose="05000000000000000000" pitchFamily="2" charset="2"/>
              </a:rPr>
              <a:t>achieved</a:t>
            </a:r>
            <a:r>
              <a:rPr lang="cs-CZ" sz="2000" dirty="0">
                <a:sym typeface="Wingdings" panose="05000000000000000000" pitchFamily="2" charset="2"/>
              </a:rPr>
              <a:t> by </a:t>
            </a:r>
            <a:r>
              <a:rPr lang="cs-CZ" sz="2000" dirty="0" err="1">
                <a:sym typeface="Wingdings" panose="05000000000000000000" pitchFamily="2" charset="2"/>
              </a:rPr>
              <a:t>standardisation</a:t>
            </a:r>
            <a:endParaRPr lang="en-US" sz="2000" dirty="0">
              <a:sym typeface="Wingdings" panose="05000000000000000000" pitchFamily="2" charset="2"/>
            </a:endParaRPr>
          </a:p>
          <a:p>
            <a:endParaRPr lang="en-US" sz="2000" dirty="0">
              <a:sym typeface="Wingdings" panose="05000000000000000000" pitchFamily="2" charset="2"/>
            </a:endParaRPr>
          </a:p>
          <a:p>
            <a:endParaRPr lang="en-US" sz="2000" dirty="0">
              <a:sym typeface="Wingdings" panose="05000000000000000000" pitchFamily="2" charset="2"/>
            </a:endParaRPr>
          </a:p>
          <a:p>
            <a:endParaRPr lang="en-US" sz="2000" dirty="0">
              <a:sym typeface="Wingdings" panose="05000000000000000000" pitchFamily="2" charset="2"/>
            </a:endParaRPr>
          </a:p>
          <a:p>
            <a:endParaRPr lang="en-US" sz="2000" dirty="0">
              <a:sym typeface="Wingdings" panose="05000000000000000000" pitchFamily="2" charset="2"/>
            </a:endParaRPr>
          </a:p>
          <a:p>
            <a:pPr marL="457200" indent="-457200">
              <a:buFont typeface="+mj-lt"/>
              <a:buAutoNum type="arabicPeriod"/>
            </a:pPr>
            <a:endParaRPr lang="en-US" sz="2000" dirty="0">
              <a:sym typeface="Wingdings" panose="05000000000000000000" pitchFamily="2" charset="2"/>
            </a:endParaRPr>
          </a:p>
          <a:p>
            <a:pPr marL="457200" indent="-457200">
              <a:buFont typeface="+mj-lt"/>
              <a:buAutoNum type="arabicPeriod"/>
            </a:pPr>
            <a:endParaRPr lang="en-US" sz="2000" dirty="0">
              <a:sym typeface="Wingdings" panose="05000000000000000000" pitchFamily="2" charset="2"/>
            </a:endParaRPr>
          </a:p>
        </p:txBody>
      </p:sp>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err="1"/>
              <a:t>Standardisation</a:t>
            </a:r>
            <a:r>
              <a:rPr lang="cs-CZ" dirty="0"/>
              <a:t> game</a:t>
            </a:r>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7FF43595-1880-466F-A364-BB60169A6D9D}"/>
                  </a:ext>
                </a:extLst>
              </p:cNvPr>
              <p:cNvGraphicFramePr>
                <a:graphicFrameLocks noGrp="1"/>
              </p:cNvGraphicFramePr>
              <p:nvPr>
                <p:extLst>
                  <p:ext uri="{D42A27DB-BD31-4B8C-83A1-F6EECF244321}">
                    <p14:modId xmlns:p14="http://schemas.microsoft.com/office/powerpoint/2010/main" val="1373775915"/>
                  </p:ext>
                </p:extLst>
              </p:nvPr>
            </p:nvGraphicFramePr>
            <p:xfrm>
              <a:off x="1308774" y="2541938"/>
              <a:ext cx="8858958" cy="1384018"/>
            </p:xfrm>
            <a:graphic>
              <a:graphicData uri="http://schemas.openxmlformats.org/drawingml/2006/table">
                <a:tbl>
                  <a:tblPr firstRow="1" bandRow="1">
                    <a:tableStyleId>{5940675A-B579-460E-94D1-54222C63F5DA}</a:tableStyleId>
                  </a:tblPr>
                  <a:tblGrid>
                    <a:gridCol w="2952986">
                      <a:extLst>
                        <a:ext uri="{9D8B030D-6E8A-4147-A177-3AD203B41FA5}">
                          <a16:colId xmlns:a16="http://schemas.microsoft.com/office/drawing/2014/main" val="352622570"/>
                        </a:ext>
                      </a:extLst>
                    </a:gridCol>
                    <a:gridCol w="2952986">
                      <a:extLst>
                        <a:ext uri="{9D8B030D-6E8A-4147-A177-3AD203B41FA5}">
                          <a16:colId xmlns:a16="http://schemas.microsoft.com/office/drawing/2014/main" val="2434327522"/>
                        </a:ext>
                      </a:extLst>
                    </a:gridCol>
                    <a:gridCol w="2952986">
                      <a:extLst>
                        <a:ext uri="{9D8B030D-6E8A-4147-A177-3AD203B41FA5}">
                          <a16:colId xmlns:a16="http://schemas.microsoft.com/office/drawing/2014/main" val="1355180988"/>
                        </a:ext>
                      </a:extLst>
                    </a:gridCol>
                  </a:tblGrid>
                  <a:tr h="461234">
                    <a:tc>
                      <a:txBody>
                        <a:bodyPr/>
                        <a:lstStyle/>
                        <a:p>
                          <a:pPr algn="ctr"/>
                          <a:endParaRPr lang="cs-CZ" sz="2200" dirty="0"/>
                        </a:p>
                      </a:txBody>
                      <a:tcPr anchor="ctr"/>
                    </a:tc>
                    <a:tc>
                      <a:txBody>
                        <a:bodyPr/>
                        <a:lstStyle/>
                        <a:p>
                          <a:pPr algn="ctr"/>
                          <a:r>
                            <a:rPr lang="cs-CZ" sz="2200" b="1" dirty="0"/>
                            <a:t>A</a:t>
                          </a:r>
                        </a:p>
                      </a:txBody>
                      <a:tcPr anchor="ctr"/>
                    </a:tc>
                    <a:tc>
                      <a:txBody>
                        <a:bodyPr/>
                        <a:lstStyle/>
                        <a:p>
                          <a:pPr algn="ctr"/>
                          <a:r>
                            <a:rPr lang="cs-CZ" sz="2200" b="1" dirty="0"/>
                            <a:t>B</a:t>
                          </a:r>
                        </a:p>
                      </a:txBody>
                      <a:tcPr anchor="ctr"/>
                    </a:tc>
                    <a:extLst>
                      <a:ext uri="{0D108BD9-81ED-4DB2-BD59-A6C34878D82A}">
                        <a16:rowId xmlns:a16="http://schemas.microsoft.com/office/drawing/2014/main" val="3127500553"/>
                      </a:ext>
                    </a:extLst>
                  </a:tr>
                  <a:tr h="461392">
                    <a:tc>
                      <a:txBody>
                        <a:bodyPr/>
                        <a:lstStyle/>
                        <a:p>
                          <a:pPr algn="ctr"/>
                          <a:r>
                            <a:rPr lang="cs-CZ" sz="2200" b="1" dirty="0"/>
                            <a:t>A</a:t>
                          </a:r>
                        </a:p>
                      </a:txBody>
                      <a:tcPr anchor="ctr"/>
                    </a:tc>
                    <a:tc>
                      <a:txBody>
                        <a:bodyPr/>
                        <a:lstStyle/>
                        <a:p>
                          <a:pPr algn="ctr"/>
                          <a14:m>
                            <m:oMath xmlns:m="http://schemas.openxmlformats.org/officeDocument/2006/math">
                              <m:sSubSup>
                                <m:sSubSupPr>
                                  <m:ctrlPr>
                                    <a:rPr lang="cs-CZ" sz="2200" i="1" smtClean="0">
                                      <a:latin typeface="Cambria Math" panose="02040503050406030204" pitchFamily="18" charset="0"/>
                                    </a:rPr>
                                  </m:ctrlPr>
                                </m:sSubSupPr>
                                <m:e>
                                  <m:r>
                                    <a:rPr lang="cs-CZ" sz="2200" i="1" smtClean="0">
                                      <a:latin typeface="Cambria Math" panose="02040503050406030204" pitchFamily="18" charset="0"/>
                                      <a:ea typeface="Cambria Math" panose="02040503050406030204" pitchFamily="18" charset="0"/>
                                    </a:rPr>
                                    <m:t>𝜋</m:t>
                                  </m:r>
                                </m:e>
                                <m:sub>
                                  <m:r>
                                    <a:rPr lang="en-US" sz="2200" b="0" i="1" smtClean="0">
                                      <a:latin typeface="Cambria Math" panose="02040503050406030204" pitchFamily="18" charset="0"/>
                                    </a:rPr>
                                    <m:t>1</m:t>
                                  </m:r>
                                </m:sub>
                                <m:sup>
                                  <m:r>
                                    <a:rPr lang="en-US" sz="2200" b="0" i="1" smtClean="0">
                                      <a:latin typeface="Cambria Math" panose="02040503050406030204" pitchFamily="18" charset="0"/>
                                    </a:rPr>
                                    <m:t>𝐴𝐴</m:t>
                                  </m:r>
                                </m:sup>
                              </m:sSubSup>
                            </m:oMath>
                          </a14:m>
                          <a:r>
                            <a:rPr lang="en-US" sz="2200" dirty="0"/>
                            <a:t>,</a:t>
                          </a:r>
                          <a:r>
                            <a:rPr lang="cs-CZ" sz="2200" dirty="0"/>
                            <a:t> </a:t>
                          </a:r>
                          <a14:m>
                            <m:oMath xmlns:m="http://schemas.openxmlformats.org/officeDocument/2006/math">
                              <m:sSubSup>
                                <m:sSubSupPr>
                                  <m:ctrlPr>
                                    <a:rPr lang="cs-CZ" sz="2200" i="1" smtClean="0">
                                      <a:latin typeface="Cambria Math" panose="02040503050406030204" pitchFamily="18" charset="0"/>
                                    </a:rPr>
                                  </m:ctrlPr>
                                </m:sSubSupPr>
                                <m:e>
                                  <m:r>
                                    <a:rPr lang="cs-CZ" sz="2200" i="1" smtClean="0">
                                      <a:latin typeface="Cambria Math" panose="02040503050406030204" pitchFamily="18" charset="0"/>
                                      <a:ea typeface="Cambria Math" panose="02040503050406030204" pitchFamily="18" charset="0"/>
                                    </a:rPr>
                                    <m:t>𝜋</m:t>
                                  </m:r>
                                </m:e>
                                <m:sub>
                                  <m:r>
                                    <a:rPr lang="en-US" sz="2200" b="0" i="1" smtClean="0">
                                      <a:latin typeface="Cambria Math" panose="02040503050406030204" pitchFamily="18" charset="0"/>
                                      <a:ea typeface="Cambria Math" panose="02040503050406030204" pitchFamily="18" charset="0"/>
                                    </a:rPr>
                                    <m:t>2</m:t>
                                  </m:r>
                                </m:sub>
                                <m:sup>
                                  <m:r>
                                    <a:rPr lang="en-US" sz="2200" b="0" i="1" smtClean="0">
                                      <a:latin typeface="Cambria Math" panose="02040503050406030204" pitchFamily="18" charset="0"/>
                                    </a:rPr>
                                    <m:t>𝐴𝐴</m:t>
                                  </m:r>
                                </m:sup>
                              </m:sSubSup>
                            </m:oMath>
                          </a14:m>
                          <a:endParaRPr lang="cs-CZ" sz="2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cs-CZ" sz="2200" i="1" smtClean="0">
                                        <a:latin typeface="Cambria Math" panose="02040503050406030204" pitchFamily="18" charset="0"/>
                                      </a:rPr>
                                    </m:ctrlPr>
                                  </m:sSubSupPr>
                                  <m:e>
                                    <m:r>
                                      <a:rPr lang="cs-CZ" sz="2200" i="1" smtClean="0">
                                        <a:latin typeface="Cambria Math" panose="02040503050406030204" pitchFamily="18" charset="0"/>
                                        <a:ea typeface="Cambria Math" panose="02040503050406030204" pitchFamily="18" charset="0"/>
                                      </a:rPr>
                                      <m:t>𝜋</m:t>
                                    </m:r>
                                  </m:e>
                                  <m:sub>
                                    <m:r>
                                      <a:rPr lang="en-US" sz="2200" b="0" i="1" smtClean="0">
                                        <a:latin typeface="Cambria Math" panose="02040503050406030204" pitchFamily="18" charset="0"/>
                                      </a:rPr>
                                      <m:t>1</m:t>
                                    </m:r>
                                  </m:sub>
                                  <m:sup>
                                    <m:r>
                                      <a:rPr lang="en-US" sz="2200" b="0" i="1" smtClean="0">
                                        <a:latin typeface="Cambria Math" panose="02040503050406030204" pitchFamily="18" charset="0"/>
                                      </a:rPr>
                                      <m:t>𝐴𝐵</m:t>
                                    </m:r>
                                  </m:sup>
                                </m:sSubSup>
                                <m:r>
                                  <m:rPr>
                                    <m:nor/>
                                  </m:rPr>
                                  <a:rPr lang="en-US" sz="2200" dirty="0"/>
                                  <m:t>,</m:t>
                                </m:r>
                                <m:r>
                                  <m:rPr>
                                    <m:nor/>
                                  </m:rPr>
                                  <a:rPr lang="cs-CZ" sz="2200" dirty="0"/>
                                  <m:t> </m:t>
                                </m:r>
                                <m:sSubSup>
                                  <m:sSubSupPr>
                                    <m:ctrlPr>
                                      <a:rPr lang="cs-CZ" sz="2200" i="1" smtClean="0">
                                        <a:latin typeface="Cambria Math" panose="02040503050406030204" pitchFamily="18" charset="0"/>
                                      </a:rPr>
                                    </m:ctrlPr>
                                  </m:sSubSupPr>
                                  <m:e>
                                    <m:r>
                                      <a:rPr lang="cs-CZ" sz="2200" i="1" smtClean="0">
                                        <a:latin typeface="Cambria Math" panose="02040503050406030204" pitchFamily="18" charset="0"/>
                                        <a:ea typeface="Cambria Math" panose="02040503050406030204" pitchFamily="18" charset="0"/>
                                      </a:rPr>
                                      <m:t>𝜋</m:t>
                                    </m:r>
                                  </m:e>
                                  <m:sub>
                                    <m:r>
                                      <a:rPr lang="en-US" sz="2200" b="0" i="1" smtClean="0">
                                        <a:latin typeface="Cambria Math" panose="02040503050406030204" pitchFamily="18" charset="0"/>
                                        <a:ea typeface="Cambria Math" panose="02040503050406030204" pitchFamily="18" charset="0"/>
                                      </a:rPr>
                                      <m:t>2</m:t>
                                    </m:r>
                                  </m:sub>
                                  <m:sup>
                                    <m:r>
                                      <a:rPr lang="en-US" sz="2200" b="0" i="1" smtClean="0">
                                        <a:latin typeface="Cambria Math" panose="02040503050406030204" pitchFamily="18" charset="0"/>
                                      </a:rPr>
                                      <m:t>𝐴𝐵</m:t>
                                    </m:r>
                                  </m:sup>
                                </m:sSubSup>
                              </m:oMath>
                            </m:oMathPara>
                          </a14:m>
                          <a:endParaRPr lang="cs-CZ" sz="2200" dirty="0"/>
                        </a:p>
                      </a:txBody>
                      <a:tcPr anchor="ctr"/>
                    </a:tc>
                    <a:extLst>
                      <a:ext uri="{0D108BD9-81ED-4DB2-BD59-A6C34878D82A}">
                        <a16:rowId xmlns:a16="http://schemas.microsoft.com/office/drawing/2014/main" val="3253265820"/>
                      </a:ext>
                    </a:extLst>
                  </a:tr>
                  <a:tr h="461392">
                    <a:tc>
                      <a:txBody>
                        <a:bodyPr/>
                        <a:lstStyle/>
                        <a:p>
                          <a:pPr algn="ctr"/>
                          <a:r>
                            <a:rPr lang="cs-CZ" sz="2200" b="1" dirty="0"/>
                            <a:t>B</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cs-CZ" sz="2200" i="1" smtClean="0">
                                        <a:latin typeface="Cambria Math" panose="02040503050406030204" pitchFamily="18" charset="0"/>
                                      </a:rPr>
                                    </m:ctrlPr>
                                  </m:sSubSupPr>
                                  <m:e>
                                    <m:r>
                                      <a:rPr lang="cs-CZ" sz="2200" i="1" smtClean="0">
                                        <a:latin typeface="Cambria Math" panose="02040503050406030204" pitchFamily="18" charset="0"/>
                                        <a:ea typeface="Cambria Math" panose="02040503050406030204" pitchFamily="18" charset="0"/>
                                      </a:rPr>
                                      <m:t>𝜋</m:t>
                                    </m:r>
                                  </m:e>
                                  <m:sub>
                                    <m:r>
                                      <a:rPr lang="en-US" sz="2200" b="0" i="1" smtClean="0">
                                        <a:latin typeface="Cambria Math" panose="02040503050406030204" pitchFamily="18" charset="0"/>
                                      </a:rPr>
                                      <m:t>1</m:t>
                                    </m:r>
                                  </m:sub>
                                  <m:sup>
                                    <m:r>
                                      <a:rPr lang="en-US" sz="2200" b="0" i="1" smtClean="0">
                                        <a:latin typeface="Cambria Math" panose="02040503050406030204" pitchFamily="18" charset="0"/>
                                      </a:rPr>
                                      <m:t>𝐵𝐴</m:t>
                                    </m:r>
                                  </m:sup>
                                </m:sSubSup>
                                <m:r>
                                  <m:rPr>
                                    <m:nor/>
                                  </m:rPr>
                                  <a:rPr lang="en-US" sz="2200" dirty="0"/>
                                  <m:t>,</m:t>
                                </m:r>
                                <m:r>
                                  <m:rPr>
                                    <m:nor/>
                                  </m:rPr>
                                  <a:rPr lang="cs-CZ" sz="2200" dirty="0"/>
                                  <m:t> </m:t>
                                </m:r>
                                <m:sSubSup>
                                  <m:sSubSupPr>
                                    <m:ctrlPr>
                                      <a:rPr lang="cs-CZ" sz="2200" i="1" smtClean="0">
                                        <a:latin typeface="Cambria Math" panose="02040503050406030204" pitchFamily="18" charset="0"/>
                                      </a:rPr>
                                    </m:ctrlPr>
                                  </m:sSubSupPr>
                                  <m:e>
                                    <m:r>
                                      <a:rPr lang="cs-CZ" sz="2200" i="1" smtClean="0">
                                        <a:latin typeface="Cambria Math" panose="02040503050406030204" pitchFamily="18" charset="0"/>
                                        <a:ea typeface="Cambria Math" panose="02040503050406030204" pitchFamily="18" charset="0"/>
                                      </a:rPr>
                                      <m:t>𝜋</m:t>
                                    </m:r>
                                  </m:e>
                                  <m:sub>
                                    <m:r>
                                      <a:rPr lang="en-US" sz="2200" b="0" i="1" smtClean="0">
                                        <a:latin typeface="Cambria Math" panose="02040503050406030204" pitchFamily="18" charset="0"/>
                                        <a:ea typeface="Cambria Math" panose="02040503050406030204" pitchFamily="18" charset="0"/>
                                      </a:rPr>
                                      <m:t>2</m:t>
                                    </m:r>
                                  </m:sub>
                                  <m:sup>
                                    <m:r>
                                      <a:rPr lang="en-US" sz="2200" b="0" i="1" smtClean="0">
                                        <a:latin typeface="Cambria Math" panose="02040503050406030204" pitchFamily="18" charset="0"/>
                                        <a:ea typeface="Cambria Math" panose="02040503050406030204" pitchFamily="18" charset="0"/>
                                      </a:rPr>
                                      <m:t>𝐵𝐴</m:t>
                                    </m:r>
                                  </m:sup>
                                </m:sSubSup>
                              </m:oMath>
                            </m:oMathPara>
                          </a14:m>
                          <a:endParaRPr lang="cs-CZ" sz="22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Sup>
                                  <m:sSubSupPr>
                                    <m:ctrlPr>
                                      <a:rPr lang="cs-CZ" sz="2200" i="1" smtClean="0">
                                        <a:latin typeface="Cambria Math" panose="02040503050406030204" pitchFamily="18" charset="0"/>
                                      </a:rPr>
                                    </m:ctrlPr>
                                  </m:sSubSupPr>
                                  <m:e>
                                    <m:r>
                                      <a:rPr lang="cs-CZ" sz="2200" i="1" smtClean="0">
                                        <a:latin typeface="Cambria Math" panose="02040503050406030204" pitchFamily="18" charset="0"/>
                                        <a:ea typeface="Cambria Math" panose="02040503050406030204" pitchFamily="18" charset="0"/>
                                      </a:rPr>
                                      <m:t>𝜋</m:t>
                                    </m:r>
                                  </m:e>
                                  <m:sub>
                                    <m:r>
                                      <a:rPr lang="en-US" sz="2200" b="0" i="1" smtClean="0">
                                        <a:latin typeface="Cambria Math" panose="02040503050406030204" pitchFamily="18" charset="0"/>
                                      </a:rPr>
                                      <m:t>1</m:t>
                                    </m:r>
                                  </m:sub>
                                  <m:sup>
                                    <m:r>
                                      <a:rPr lang="en-US" sz="2200" b="0" i="1" smtClean="0">
                                        <a:latin typeface="Cambria Math" panose="02040503050406030204" pitchFamily="18" charset="0"/>
                                      </a:rPr>
                                      <m:t>𝐵𝐵</m:t>
                                    </m:r>
                                  </m:sup>
                                </m:sSubSup>
                                <m:r>
                                  <m:rPr>
                                    <m:nor/>
                                  </m:rPr>
                                  <a:rPr lang="en-US" sz="2200" dirty="0"/>
                                  <m:t>,</m:t>
                                </m:r>
                                <m:r>
                                  <m:rPr>
                                    <m:nor/>
                                  </m:rPr>
                                  <a:rPr lang="cs-CZ" sz="2200" dirty="0"/>
                                  <m:t> </m:t>
                                </m:r>
                                <m:sSubSup>
                                  <m:sSubSupPr>
                                    <m:ctrlPr>
                                      <a:rPr lang="cs-CZ" sz="2200" i="1" smtClean="0">
                                        <a:latin typeface="Cambria Math" panose="02040503050406030204" pitchFamily="18" charset="0"/>
                                      </a:rPr>
                                    </m:ctrlPr>
                                  </m:sSubSupPr>
                                  <m:e>
                                    <m:r>
                                      <a:rPr lang="cs-CZ" sz="2200" i="1" smtClean="0">
                                        <a:latin typeface="Cambria Math" panose="02040503050406030204" pitchFamily="18" charset="0"/>
                                        <a:ea typeface="Cambria Math" panose="02040503050406030204" pitchFamily="18" charset="0"/>
                                      </a:rPr>
                                      <m:t>𝜋</m:t>
                                    </m:r>
                                  </m:e>
                                  <m:sub>
                                    <m:r>
                                      <a:rPr lang="en-US" sz="2200" b="0" i="1" smtClean="0">
                                        <a:latin typeface="Cambria Math" panose="02040503050406030204" pitchFamily="18" charset="0"/>
                                        <a:ea typeface="Cambria Math" panose="02040503050406030204" pitchFamily="18" charset="0"/>
                                      </a:rPr>
                                      <m:t>2</m:t>
                                    </m:r>
                                  </m:sub>
                                  <m:sup>
                                    <m:r>
                                      <a:rPr lang="en-US" sz="2200" b="0" i="1" smtClean="0">
                                        <a:latin typeface="Cambria Math" panose="02040503050406030204" pitchFamily="18" charset="0"/>
                                        <a:ea typeface="Cambria Math" panose="02040503050406030204" pitchFamily="18" charset="0"/>
                                      </a:rPr>
                                      <m:t>𝐵</m:t>
                                    </m:r>
                                    <m:r>
                                      <a:rPr lang="en-US" sz="2200" b="0" i="1" smtClean="0">
                                        <a:latin typeface="Cambria Math" panose="02040503050406030204" pitchFamily="18" charset="0"/>
                                      </a:rPr>
                                      <m:t>𝐵</m:t>
                                    </m:r>
                                  </m:sup>
                                </m:sSubSup>
                              </m:oMath>
                            </m:oMathPara>
                          </a14:m>
                          <a:endParaRPr lang="cs-CZ" sz="2200" dirty="0"/>
                        </a:p>
                      </a:txBody>
                      <a:tcPr anchor="ctr"/>
                    </a:tc>
                    <a:extLst>
                      <a:ext uri="{0D108BD9-81ED-4DB2-BD59-A6C34878D82A}">
                        <a16:rowId xmlns:a16="http://schemas.microsoft.com/office/drawing/2014/main" val="3458035051"/>
                      </a:ext>
                    </a:extLst>
                  </a:tr>
                </a:tbl>
              </a:graphicData>
            </a:graphic>
          </p:graphicFrame>
        </mc:Choice>
        <mc:Fallback xmlns="">
          <p:graphicFrame>
            <p:nvGraphicFramePr>
              <p:cNvPr id="2" name="Table 1">
                <a:extLst>
                  <a:ext uri="{FF2B5EF4-FFF2-40B4-BE49-F238E27FC236}">
                    <a16:creationId xmlns:a16="http://schemas.microsoft.com/office/drawing/2014/main" id="{7FF43595-1880-466F-A364-BB60169A6D9D}"/>
                  </a:ext>
                </a:extLst>
              </p:cNvPr>
              <p:cNvGraphicFramePr>
                <a:graphicFrameLocks noGrp="1"/>
              </p:cNvGraphicFramePr>
              <p:nvPr>
                <p:extLst>
                  <p:ext uri="{D42A27DB-BD31-4B8C-83A1-F6EECF244321}">
                    <p14:modId xmlns:p14="http://schemas.microsoft.com/office/powerpoint/2010/main" val="1373775915"/>
                  </p:ext>
                </p:extLst>
              </p:nvPr>
            </p:nvGraphicFramePr>
            <p:xfrm>
              <a:off x="1308774" y="2541938"/>
              <a:ext cx="8858958" cy="1384018"/>
            </p:xfrm>
            <a:graphic>
              <a:graphicData uri="http://schemas.openxmlformats.org/drawingml/2006/table">
                <a:tbl>
                  <a:tblPr firstRow="1" bandRow="1">
                    <a:tableStyleId>{5940675A-B579-460E-94D1-54222C63F5DA}</a:tableStyleId>
                  </a:tblPr>
                  <a:tblGrid>
                    <a:gridCol w="2952986">
                      <a:extLst>
                        <a:ext uri="{9D8B030D-6E8A-4147-A177-3AD203B41FA5}">
                          <a16:colId xmlns:a16="http://schemas.microsoft.com/office/drawing/2014/main" val="352622570"/>
                        </a:ext>
                      </a:extLst>
                    </a:gridCol>
                    <a:gridCol w="2952986">
                      <a:extLst>
                        <a:ext uri="{9D8B030D-6E8A-4147-A177-3AD203B41FA5}">
                          <a16:colId xmlns:a16="http://schemas.microsoft.com/office/drawing/2014/main" val="2434327522"/>
                        </a:ext>
                      </a:extLst>
                    </a:gridCol>
                    <a:gridCol w="2952986">
                      <a:extLst>
                        <a:ext uri="{9D8B030D-6E8A-4147-A177-3AD203B41FA5}">
                          <a16:colId xmlns:a16="http://schemas.microsoft.com/office/drawing/2014/main" val="1355180988"/>
                        </a:ext>
                      </a:extLst>
                    </a:gridCol>
                  </a:tblGrid>
                  <a:tr h="461234">
                    <a:tc>
                      <a:txBody>
                        <a:bodyPr/>
                        <a:lstStyle/>
                        <a:p>
                          <a:pPr algn="ctr"/>
                          <a:endParaRPr lang="cs-CZ" sz="2200" dirty="0"/>
                        </a:p>
                      </a:txBody>
                      <a:tcPr anchor="ctr"/>
                    </a:tc>
                    <a:tc>
                      <a:txBody>
                        <a:bodyPr/>
                        <a:lstStyle/>
                        <a:p>
                          <a:pPr algn="ctr"/>
                          <a:r>
                            <a:rPr lang="cs-CZ" sz="2200" b="1" dirty="0"/>
                            <a:t>A</a:t>
                          </a:r>
                        </a:p>
                      </a:txBody>
                      <a:tcPr anchor="ctr"/>
                    </a:tc>
                    <a:tc>
                      <a:txBody>
                        <a:bodyPr/>
                        <a:lstStyle/>
                        <a:p>
                          <a:pPr algn="ctr"/>
                          <a:r>
                            <a:rPr lang="cs-CZ" sz="2200" b="1" dirty="0"/>
                            <a:t>B</a:t>
                          </a:r>
                        </a:p>
                      </a:txBody>
                      <a:tcPr anchor="ctr"/>
                    </a:tc>
                    <a:extLst>
                      <a:ext uri="{0D108BD9-81ED-4DB2-BD59-A6C34878D82A}">
                        <a16:rowId xmlns:a16="http://schemas.microsoft.com/office/drawing/2014/main" val="3127500553"/>
                      </a:ext>
                    </a:extLst>
                  </a:tr>
                  <a:tr h="461392">
                    <a:tc>
                      <a:txBody>
                        <a:bodyPr/>
                        <a:lstStyle/>
                        <a:p>
                          <a:pPr algn="ctr"/>
                          <a:r>
                            <a:rPr lang="cs-CZ" sz="2200" b="1" dirty="0"/>
                            <a:t>A</a:t>
                          </a:r>
                        </a:p>
                      </a:txBody>
                      <a:tcPr anchor="ctr"/>
                    </a:tc>
                    <a:tc>
                      <a:txBody>
                        <a:bodyPr/>
                        <a:lstStyle/>
                        <a:p>
                          <a:endParaRPr lang="cs-CZ"/>
                        </a:p>
                      </a:txBody>
                      <a:tcPr anchor="ctr">
                        <a:blipFill>
                          <a:blip r:embed="rId3"/>
                          <a:stretch>
                            <a:fillRect l="-100413" t="-102597" r="-100826" b="-120779"/>
                          </a:stretch>
                        </a:blipFill>
                      </a:tcPr>
                    </a:tc>
                    <a:tc>
                      <a:txBody>
                        <a:bodyPr/>
                        <a:lstStyle/>
                        <a:p>
                          <a:endParaRPr lang="cs-CZ"/>
                        </a:p>
                      </a:txBody>
                      <a:tcPr anchor="ctr">
                        <a:blipFill>
                          <a:blip r:embed="rId3"/>
                          <a:stretch>
                            <a:fillRect l="-200000" t="-102597" r="-619" b="-120779"/>
                          </a:stretch>
                        </a:blipFill>
                      </a:tcPr>
                    </a:tc>
                    <a:extLst>
                      <a:ext uri="{0D108BD9-81ED-4DB2-BD59-A6C34878D82A}">
                        <a16:rowId xmlns:a16="http://schemas.microsoft.com/office/drawing/2014/main" val="3253265820"/>
                      </a:ext>
                    </a:extLst>
                  </a:tr>
                  <a:tr h="461392">
                    <a:tc>
                      <a:txBody>
                        <a:bodyPr/>
                        <a:lstStyle/>
                        <a:p>
                          <a:pPr algn="ctr"/>
                          <a:r>
                            <a:rPr lang="cs-CZ" sz="2200" b="1" dirty="0"/>
                            <a:t>B</a:t>
                          </a:r>
                        </a:p>
                      </a:txBody>
                      <a:tcPr anchor="ctr"/>
                    </a:tc>
                    <a:tc>
                      <a:txBody>
                        <a:bodyPr/>
                        <a:lstStyle/>
                        <a:p>
                          <a:endParaRPr lang="cs-CZ"/>
                        </a:p>
                      </a:txBody>
                      <a:tcPr anchor="ctr">
                        <a:blipFill>
                          <a:blip r:embed="rId3"/>
                          <a:stretch>
                            <a:fillRect l="-100413" t="-205263" r="-100826" b="-22368"/>
                          </a:stretch>
                        </a:blipFill>
                      </a:tcPr>
                    </a:tc>
                    <a:tc>
                      <a:txBody>
                        <a:bodyPr/>
                        <a:lstStyle/>
                        <a:p>
                          <a:endParaRPr lang="cs-CZ"/>
                        </a:p>
                      </a:txBody>
                      <a:tcPr anchor="ctr">
                        <a:blipFill>
                          <a:blip r:embed="rId3"/>
                          <a:stretch>
                            <a:fillRect l="-200000" t="-205263" r="-619" b="-22368"/>
                          </a:stretch>
                        </a:blipFill>
                      </a:tcPr>
                    </a:tc>
                    <a:extLst>
                      <a:ext uri="{0D108BD9-81ED-4DB2-BD59-A6C34878D82A}">
                        <a16:rowId xmlns:a16="http://schemas.microsoft.com/office/drawing/2014/main" val="3458035051"/>
                      </a:ext>
                    </a:extLst>
                  </a:tr>
                </a:tbl>
              </a:graphicData>
            </a:graphic>
          </p:graphicFrame>
        </mc:Fallback>
      </mc:AlternateContent>
    </p:spTree>
    <p:extLst>
      <p:ext uri="{BB962C8B-B14F-4D97-AF65-F5344CB8AC3E}">
        <p14:creationId xmlns:p14="http://schemas.microsoft.com/office/powerpoint/2010/main" val="13254565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45074" y="1466672"/>
                <a:ext cx="11186505" cy="5391328"/>
              </a:xfrm>
            </p:spPr>
            <p:txBody>
              <a:bodyPr>
                <a:normAutofit/>
              </a:bodyPr>
              <a:lstStyle/>
              <a:p>
                <a:pPr marL="0" indent="0">
                  <a:buNone/>
                </a:pPr>
                <a:r>
                  <a:rPr lang="en-US" sz="2000" b="1" dirty="0">
                    <a:sym typeface="Wingdings" panose="05000000000000000000" pitchFamily="2" charset="2"/>
                  </a:rPr>
                  <a:t>1. </a:t>
                </a:r>
                <a:r>
                  <a:rPr lang="en-US" sz="2000" b="1" dirty="0" err="1">
                    <a:sym typeface="Wingdings" panose="05000000000000000000" pitchFamily="2" charset="2"/>
                  </a:rPr>
                  <a:t>Straigtforward</a:t>
                </a:r>
                <a:r>
                  <a:rPr lang="en-US" sz="2000" b="1" dirty="0">
                    <a:sym typeface="Wingdings" panose="05000000000000000000" pitchFamily="2" charset="2"/>
                  </a:rPr>
                  <a:t> standardization</a:t>
                </a:r>
              </a:p>
              <a:p>
                <a:pPr lvl="1"/>
                <a:r>
                  <a:rPr lang="en-US" sz="2000" dirty="0">
                    <a:sym typeface="Wingdings" panose="05000000000000000000" pitchFamily="2" charset="2"/>
                  </a:rPr>
                  <a:t>Firms agree on standardization using version A.</a:t>
                </a:r>
              </a:p>
              <a:p>
                <a:pPr lvl="1"/>
                <a:r>
                  <a:rPr lang="en-US" sz="2000" dirty="0">
                    <a:sym typeface="Wingdings" panose="05000000000000000000" pitchFamily="2" charset="2"/>
                  </a:rPr>
                  <a:t>This is the only Nash equilibrium if</a:t>
                </a:r>
                <a:r>
                  <a:rPr lang="cs-CZ" sz="2000" dirty="0">
                    <a:sym typeface="Wingdings" panose="05000000000000000000" pitchFamily="2" charset="2"/>
                  </a:rPr>
                  <a:t> </a:t>
                </a:r>
                <a:r>
                  <a:rPr lang="cs-CZ" sz="2000" dirty="0" err="1">
                    <a:sym typeface="Wingdings" panose="05000000000000000000" pitchFamily="2" charset="2"/>
                  </a:rPr>
                  <a:t>both</a:t>
                </a:r>
                <a:r>
                  <a:rPr lang="cs-CZ" sz="2000" dirty="0">
                    <a:sym typeface="Wingdings" panose="05000000000000000000" pitchFamily="2" charset="2"/>
                  </a:rPr>
                  <a:t> </a:t>
                </a:r>
                <a:r>
                  <a:rPr lang="cs-CZ" sz="2000" dirty="0" err="1">
                    <a:sym typeface="Wingdings" panose="05000000000000000000" pitchFamily="2" charset="2"/>
                  </a:rPr>
                  <a:t>firms</a:t>
                </a:r>
                <a:r>
                  <a:rPr lang="cs-CZ" sz="2000" dirty="0">
                    <a:sym typeface="Wingdings" panose="05000000000000000000" pitchFamily="2" charset="2"/>
                  </a:rPr>
                  <a:t> </a:t>
                </a:r>
                <a:r>
                  <a:rPr lang="cs-CZ" sz="2000" dirty="0" err="1">
                    <a:sym typeface="Wingdings" panose="05000000000000000000" pitchFamily="2" charset="2"/>
                  </a:rPr>
                  <a:t>prefer</a:t>
                </a:r>
                <a:r>
                  <a:rPr lang="cs-CZ" sz="2000" dirty="0">
                    <a:sym typeface="Wingdings" panose="05000000000000000000" pitchFamily="2" charset="2"/>
                  </a:rPr>
                  <a:t> </a:t>
                </a:r>
                <a:r>
                  <a:rPr lang="cs-CZ" sz="2000" dirty="0" err="1">
                    <a:sym typeface="Wingdings" panose="05000000000000000000" pitchFamily="2" charset="2"/>
                  </a:rPr>
                  <a:t>standardisation</a:t>
                </a:r>
                <a:r>
                  <a:rPr lang="en-US" sz="2000" dirty="0">
                    <a:sym typeface="Wingdings" panose="05000000000000000000" pitchFamily="2" charset="2"/>
                  </a:rPr>
                  <a:t> </a:t>
                </a:r>
                <a:r>
                  <a:rPr lang="cs-CZ" sz="2000" dirty="0">
                    <a:sym typeface="Wingdings" panose="05000000000000000000" pitchFamily="2" charset="2"/>
                  </a:rPr>
                  <a:t>(</a:t>
                </a:r>
                <a14:m>
                  <m:oMath xmlns:m="http://schemas.openxmlformats.org/officeDocument/2006/math">
                    <m:sSubSup>
                      <m:sSubSupPr>
                        <m:ctrlPr>
                          <a:rPr lang="cs-CZ" sz="2000" i="1">
                            <a:latin typeface="Cambria Math" panose="02040503050406030204" pitchFamily="18" charset="0"/>
                          </a:rPr>
                        </m:ctrlPr>
                      </m:sSubSupPr>
                      <m:e>
                        <m:r>
                          <a:rPr lang="cs-CZ" sz="2000" i="1">
                            <a:latin typeface="Cambria Math" panose="02040503050406030204" pitchFamily="18" charset="0"/>
                            <a:ea typeface="Cambria Math" panose="02040503050406030204" pitchFamily="18" charset="0"/>
                          </a:rPr>
                          <m:t>𝜋</m:t>
                        </m:r>
                      </m:e>
                      <m:sub>
                        <m:r>
                          <a:rPr lang="en-US" sz="2000" i="1">
                            <a:latin typeface="Cambria Math" panose="02040503050406030204" pitchFamily="18" charset="0"/>
                          </a:rPr>
                          <m:t>1</m:t>
                        </m:r>
                      </m:sub>
                      <m:sup>
                        <m:r>
                          <a:rPr lang="en-US" sz="2000" i="1">
                            <a:latin typeface="Cambria Math" panose="02040503050406030204" pitchFamily="18" charset="0"/>
                          </a:rPr>
                          <m:t>𝐴𝐴</m:t>
                        </m:r>
                      </m:sup>
                    </m:sSubSup>
                  </m:oMath>
                </a14:m>
                <a:r>
                  <a:rPr lang="en-US" sz="2000" dirty="0">
                    <a:sym typeface="Wingdings" panose="05000000000000000000" pitchFamily="2" charset="2"/>
                  </a:rPr>
                  <a:t>&gt;</a:t>
                </a:r>
                <a14:m>
                  <m:oMath xmlns:m="http://schemas.openxmlformats.org/officeDocument/2006/math">
                    <m:sSubSup>
                      <m:sSubSupPr>
                        <m:ctrlPr>
                          <a:rPr lang="cs-CZ" sz="2000" i="1">
                            <a:latin typeface="Cambria Math" panose="02040503050406030204" pitchFamily="18" charset="0"/>
                          </a:rPr>
                        </m:ctrlPr>
                      </m:sSubSupPr>
                      <m:e>
                        <m:r>
                          <a:rPr lang="cs-CZ" sz="2000" i="1">
                            <a:latin typeface="Cambria Math" panose="02040503050406030204" pitchFamily="18" charset="0"/>
                            <a:ea typeface="Cambria Math" panose="02040503050406030204" pitchFamily="18" charset="0"/>
                          </a:rPr>
                          <m:t>𝜋</m:t>
                        </m:r>
                      </m:e>
                      <m:sub>
                        <m:r>
                          <a:rPr lang="en-US" sz="2000" i="1">
                            <a:latin typeface="Cambria Math" panose="02040503050406030204" pitchFamily="18" charset="0"/>
                          </a:rPr>
                          <m:t>1</m:t>
                        </m:r>
                      </m:sub>
                      <m:sup>
                        <m:r>
                          <a:rPr lang="en-US" sz="2000" b="0" i="1" smtClean="0">
                            <a:latin typeface="Cambria Math" panose="02040503050406030204" pitchFamily="18" charset="0"/>
                          </a:rPr>
                          <m:t>𝐵</m:t>
                        </m:r>
                        <m:r>
                          <a:rPr lang="en-US" sz="2000" i="1">
                            <a:latin typeface="Cambria Math" panose="02040503050406030204" pitchFamily="18" charset="0"/>
                          </a:rPr>
                          <m:t>𝐴</m:t>
                        </m:r>
                      </m:sup>
                    </m:sSubSup>
                  </m:oMath>
                </a14:m>
                <a:r>
                  <a:rPr lang="en-US" sz="2000" dirty="0">
                    <a:sym typeface="Wingdings" panose="05000000000000000000" pitchFamily="2" charset="2"/>
                  </a:rPr>
                  <a:t> and </a:t>
                </a:r>
                <a14:m>
                  <m:oMath xmlns:m="http://schemas.openxmlformats.org/officeDocument/2006/math">
                    <m:sSubSup>
                      <m:sSubSupPr>
                        <m:ctrlPr>
                          <a:rPr lang="cs-CZ" sz="2000" i="1">
                            <a:latin typeface="Cambria Math" panose="02040503050406030204" pitchFamily="18" charset="0"/>
                          </a:rPr>
                        </m:ctrlPr>
                      </m:sSubSupPr>
                      <m:e>
                        <m:r>
                          <a:rPr lang="cs-CZ" sz="2000" i="1">
                            <a:latin typeface="Cambria Math" panose="02040503050406030204" pitchFamily="18" charset="0"/>
                            <a:ea typeface="Cambria Math" panose="02040503050406030204" pitchFamily="18" charset="0"/>
                          </a:rPr>
                          <m:t>𝜋</m:t>
                        </m:r>
                      </m:e>
                      <m:sub>
                        <m:r>
                          <a:rPr lang="en-US" sz="2000" b="0" i="1" smtClean="0">
                            <a:latin typeface="Cambria Math" panose="02040503050406030204" pitchFamily="18" charset="0"/>
                            <a:ea typeface="Cambria Math" panose="02040503050406030204" pitchFamily="18" charset="0"/>
                          </a:rPr>
                          <m:t>2</m:t>
                        </m:r>
                      </m:sub>
                      <m:sup>
                        <m:r>
                          <a:rPr lang="en-US" sz="2000" i="1">
                            <a:latin typeface="Cambria Math" panose="02040503050406030204" pitchFamily="18" charset="0"/>
                          </a:rPr>
                          <m:t>𝐴𝐴</m:t>
                        </m:r>
                      </m:sup>
                    </m:sSubSup>
                  </m:oMath>
                </a14:m>
                <a:r>
                  <a:rPr lang="en-US" sz="2000" dirty="0">
                    <a:sym typeface="Wingdings" panose="05000000000000000000" pitchFamily="2" charset="2"/>
                  </a:rPr>
                  <a:t>&gt;</a:t>
                </a:r>
                <a14:m>
                  <m:oMath xmlns:m="http://schemas.openxmlformats.org/officeDocument/2006/math">
                    <m:sSubSup>
                      <m:sSubSupPr>
                        <m:ctrlPr>
                          <a:rPr lang="cs-CZ" sz="2000" i="1">
                            <a:latin typeface="Cambria Math" panose="02040503050406030204" pitchFamily="18" charset="0"/>
                          </a:rPr>
                        </m:ctrlPr>
                      </m:sSubSupPr>
                      <m:e>
                        <m:r>
                          <a:rPr lang="cs-CZ" sz="2000" i="1">
                            <a:latin typeface="Cambria Math" panose="02040503050406030204" pitchFamily="18" charset="0"/>
                            <a:ea typeface="Cambria Math" panose="02040503050406030204" pitchFamily="18" charset="0"/>
                          </a:rPr>
                          <m:t>𝜋</m:t>
                        </m:r>
                      </m:e>
                      <m:sub>
                        <m:r>
                          <a:rPr lang="en-US" sz="2000" b="0" i="1" smtClean="0">
                            <a:latin typeface="Cambria Math" panose="02040503050406030204" pitchFamily="18" charset="0"/>
                            <a:ea typeface="Cambria Math" panose="02040503050406030204" pitchFamily="18" charset="0"/>
                          </a:rPr>
                          <m:t>2</m:t>
                        </m:r>
                      </m:sub>
                      <m:sup>
                        <m:r>
                          <a:rPr lang="en-US" sz="2000" b="0" i="1" smtClean="0">
                            <a:latin typeface="Cambria Math" panose="02040503050406030204" pitchFamily="18" charset="0"/>
                          </a:rPr>
                          <m:t>𝐴𝐵</m:t>
                        </m:r>
                      </m:sup>
                    </m:sSubSup>
                  </m:oMath>
                </a14:m>
                <a:r>
                  <a:rPr lang="cs-CZ" sz="2000" dirty="0">
                    <a:sym typeface="Wingdings" panose="05000000000000000000" pitchFamily="2" charset="2"/>
                  </a:rPr>
                  <a:t>,</a:t>
                </a:r>
                <a:r>
                  <a:rPr lang="en-US" sz="2000" dirty="0">
                    <a:sym typeface="Wingdings" panose="05000000000000000000" pitchFamily="2" charset="2"/>
                  </a:rPr>
                  <a:t> ensures a Nash equilibrium) and dominant strategy for one of the firms </a:t>
                </a:r>
                <a:r>
                  <a:rPr lang="cs-CZ" sz="2000" dirty="0">
                    <a:sym typeface="Wingdings" panose="05000000000000000000" pitchFamily="2" charset="2"/>
                  </a:rPr>
                  <a:t>(</a:t>
                </a:r>
                <a:r>
                  <a:rPr lang="en-US" sz="2000" dirty="0">
                    <a:sym typeface="Wingdings" panose="05000000000000000000" pitchFamily="2" charset="2"/>
                  </a:rPr>
                  <a:t>either </a:t>
                </a:r>
                <a14:m>
                  <m:oMath xmlns:m="http://schemas.openxmlformats.org/officeDocument/2006/math">
                    <m:sSubSup>
                      <m:sSubSupPr>
                        <m:ctrlPr>
                          <a:rPr lang="cs-CZ" sz="2000" i="1">
                            <a:latin typeface="Cambria Math" panose="02040503050406030204" pitchFamily="18" charset="0"/>
                          </a:rPr>
                        </m:ctrlPr>
                      </m:sSubSupPr>
                      <m:e>
                        <m:r>
                          <a:rPr lang="cs-CZ" sz="2000" i="1">
                            <a:latin typeface="Cambria Math" panose="02040503050406030204" pitchFamily="18" charset="0"/>
                            <a:ea typeface="Cambria Math" panose="02040503050406030204" pitchFamily="18" charset="0"/>
                          </a:rPr>
                          <m:t>𝜋</m:t>
                        </m:r>
                      </m:e>
                      <m:sub>
                        <m:r>
                          <a:rPr lang="en-US" sz="2000" i="1">
                            <a:latin typeface="Cambria Math" panose="02040503050406030204" pitchFamily="18" charset="0"/>
                          </a:rPr>
                          <m:t>1</m:t>
                        </m:r>
                      </m:sub>
                      <m:sup>
                        <m:r>
                          <a:rPr lang="en-US" sz="2000" i="1">
                            <a:latin typeface="Cambria Math" panose="02040503050406030204" pitchFamily="18" charset="0"/>
                          </a:rPr>
                          <m:t>𝐴𝐵</m:t>
                        </m:r>
                      </m:sup>
                    </m:sSubSup>
                  </m:oMath>
                </a14:m>
                <a:r>
                  <a:rPr lang="en-US" sz="2000" dirty="0">
                    <a:sym typeface="Wingdings" panose="05000000000000000000" pitchFamily="2" charset="2"/>
                  </a:rPr>
                  <a:t>&gt;</a:t>
                </a:r>
                <a14:m>
                  <m:oMath xmlns:m="http://schemas.openxmlformats.org/officeDocument/2006/math">
                    <m:sSubSup>
                      <m:sSubSupPr>
                        <m:ctrlPr>
                          <a:rPr lang="cs-CZ" sz="2000" i="1">
                            <a:latin typeface="Cambria Math" panose="02040503050406030204" pitchFamily="18" charset="0"/>
                          </a:rPr>
                        </m:ctrlPr>
                      </m:sSubSupPr>
                      <m:e>
                        <m:r>
                          <a:rPr lang="cs-CZ" sz="2000" i="1">
                            <a:latin typeface="Cambria Math" panose="02040503050406030204" pitchFamily="18" charset="0"/>
                            <a:ea typeface="Cambria Math" panose="02040503050406030204" pitchFamily="18" charset="0"/>
                          </a:rPr>
                          <m:t>𝜋</m:t>
                        </m:r>
                      </m:e>
                      <m:sub>
                        <m:r>
                          <a:rPr lang="en-US" sz="2000" i="1">
                            <a:latin typeface="Cambria Math" panose="02040503050406030204" pitchFamily="18" charset="0"/>
                          </a:rPr>
                          <m:t>1</m:t>
                        </m:r>
                      </m:sub>
                      <m:sup>
                        <m:r>
                          <a:rPr lang="en-US" sz="2000" i="1">
                            <a:latin typeface="Cambria Math" panose="02040503050406030204" pitchFamily="18" charset="0"/>
                          </a:rPr>
                          <m:t>𝐵𝐵</m:t>
                        </m:r>
                      </m:sup>
                    </m:sSubSup>
                  </m:oMath>
                </a14:m>
                <a:r>
                  <a:rPr lang="en-US" sz="2000" dirty="0">
                    <a:sym typeface="Wingdings" panose="05000000000000000000" pitchFamily="2" charset="2"/>
                  </a:rPr>
                  <a:t> or </a:t>
                </a:r>
                <a14:m>
                  <m:oMath xmlns:m="http://schemas.openxmlformats.org/officeDocument/2006/math">
                    <m:sSubSup>
                      <m:sSubSupPr>
                        <m:ctrlPr>
                          <a:rPr lang="cs-CZ" sz="2000" i="1">
                            <a:latin typeface="Cambria Math" panose="02040503050406030204" pitchFamily="18" charset="0"/>
                          </a:rPr>
                        </m:ctrlPr>
                      </m:sSubSupPr>
                      <m:e>
                        <m:r>
                          <a:rPr lang="cs-CZ" sz="2000" i="1">
                            <a:latin typeface="Cambria Math" panose="02040503050406030204" pitchFamily="18" charset="0"/>
                            <a:ea typeface="Cambria Math" panose="02040503050406030204" pitchFamily="18" charset="0"/>
                          </a:rPr>
                          <m:t>𝜋</m:t>
                        </m:r>
                      </m:e>
                      <m:sub>
                        <m:r>
                          <a:rPr lang="en-US" sz="2000" i="1">
                            <a:latin typeface="Cambria Math" panose="02040503050406030204" pitchFamily="18" charset="0"/>
                            <a:ea typeface="Cambria Math" panose="02040503050406030204" pitchFamily="18" charset="0"/>
                          </a:rPr>
                          <m:t>2</m:t>
                        </m:r>
                      </m:sub>
                      <m:sup>
                        <m:r>
                          <a:rPr lang="en-US" sz="2000" i="1">
                            <a:latin typeface="Cambria Math" panose="02040503050406030204" pitchFamily="18" charset="0"/>
                          </a:rPr>
                          <m:t>𝐵𝐴</m:t>
                        </m:r>
                      </m:sup>
                    </m:sSubSup>
                  </m:oMath>
                </a14:m>
                <a:r>
                  <a:rPr lang="en-US" sz="2000" dirty="0">
                    <a:sym typeface="Wingdings" panose="05000000000000000000" pitchFamily="2" charset="2"/>
                  </a:rPr>
                  <a:t>&gt;</a:t>
                </a:r>
                <a14:m>
                  <m:oMath xmlns:m="http://schemas.openxmlformats.org/officeDocument/2006/math">
                    <m:sSubSup>
                      <m:sSubSupPr>
                        <m:ctrlPr>
                          <a:rPr lang="cs-CZ" sz="2000" i="1">
                            <a:latin typeface="Cambria Math" panose="02040503050406030204" pitchFamily="18" charset="0"/>
                          </a:rPr>
                        </m:ctrlPr>
                      </m:sSubSupPr>
                      <m:e>
                        <m:r>
                          <a:rPr lang="cs-CZ" sz="2000" i="1">
                            <a:latin typeface="Cambria Math" panose="02040503050406030204" pitchFamily="18" charset="0"/>
                            <a:ea typeface="Cambria Math" panose="02040503050406030204" pitchFamily="18" charset="0"/>
                          </a:rPr>
                          <m:t>𝜋</m:t>
                        </m:r>
                      </m:e>
                      <m:sub>
                        <m:r>
                          <a:rPr lang="en-US" sz="2000" i="1">
                            <a:latin typeface="Cambria Math" panose="02040503050406030204" pitchFamily="18" charset="0"/>
                            <a:ea typeface="Cambria Math" panose="02040503050406030204" pitchFamily="18" charset="0"/>
                          </a:rPr>
                          <m:t>2</m:t>
                        </m:r>
                      </m:sub>
                      <m:sup>
                        <m:r>
                          <a:rPr lang="en-US" sz="2000" i="1">
                            <a:latin typeface="Cambria Math" panose="02040503050406030204" pitchFamily="18" charset="0"/>
                          </a:rPr>
                          <m:t>𝐵𝐵</m:t>
                        </m:r>
                      </m:sup>
                    </m:sSubSup>
                  </m:oMath>
                </a14:m>
                <a:r>
                  <a:rPr lang="en-US" sz="2000" dirty="0">
                    <a:sym typeface="Wingdings" panose="05000000000000000000" pitchFamily="2" charset="2"/>
                  </a:rPr>
                  <a:t>).</a:t>
                </a:r>
              </a:p>
              <a:p>
                <a:pPr lvl="1"/>
                <a:r>
                  <a:rPr lang="en-US" sz="2000" b="1" dirty="0">
                    <a:sym typeface="Wingdings" panose="05000000000000000000" pitchFamily="2" charset="2"/>
                  </a:rPr>
                  <a:t>Examples 1: </a:t>
                </a:r>
                <a:r>
                  <a:rPr lang="en-US" sz="2000" dirty="0">
                    <a:sym typeface="Wingdings" panose="05000000000000000000" pitchFamily="2" charset="2"/>
                  </a:rPr>
                  <a:t>Blu-ray disks backed by a coalition of Sony, Panasonic, Philips, Pioneer, Dell and Apple.</a:t>
                </a:r>
              </a:p>
              <a:p>
                <a:pPr lvl="1"/>
                <a:r>
                  <a:rPr lang="en-US" sz="2000" b="1" dirty="0">
                    <a:sym typeface="Wingdings" panose="05000000000000000000" pitchFamily="2" charset="2"/>
                  </a:rPr>
                  <a:t>Example 2: </a:t>
                </a:r>
                <a:r>
                  <a:rPr lang="en-US" sz="2000" dirty="0">
                    <a:sym typeface="Wingdings" panose="05000000000000000000" pitchFamily="2" charset="2"/>
                  </a:rPr>
                  <a:t>Manufacturers of Android phones backing USB-C</a:t>
                </a:r>
              </a:p>
              <a:p>
                <a:pPr lvl="1"/>
                <a:endParaRPr lang="en-US" sz="2000" dirty="0">
                  <a:sym typeface="Wingdings" panose="05000000000000000000" pitchFamily="2" charset="2"/>
                </a:endParaRPr>
              </a:p>
              <a:p>
                <a:pPr marL="0" indent="0">
                  <a:buNone/>
                </a:pPr>
                <a:endParaRPr lang="en-US" sz="2000" dirty="0">
                  <a:sym typeface="Wingdings" panose="05000000000000000000" pitchFamily="2" charset="2"/>
                </a:endParaRPr>
              </a:p>
            </p:txBody>
          </p:sp>
        </mc:Choice>
        <mc:Fallback xmlns="">
          <p:sp>
            <p:nvSpPr>
              <p:cNvPr id="3" name="Content Placeholder 2">
                <a:extLst>
                  <a:ext uri="{FF2B5EF4-FFF2-40B4-BE49-F238E27FC236}">
                    <a16:creationId xmlns:a16="http://schemas.microsoft.com/office/drawing/2014/main" id="{49AF8558-D517-441C-B1E2-B36062CB8934}"/>
                  </a:ext>
                </a:extLst>
              </p:cNvPr>
              <p:cNvSpPr>
                <a:spLocks noGrp="1" noRot="1" noChangeAspect="1" noMove="1" noResize="1" noEditPoints="1" noAdjustHandles="1" noChangeArrowheads="1" noChangeShapeType="1" noTextEdit="1"/>
              </p:cNvSpPr>
              <p:nvPr>
                <p:ph idx="1"/>
              </p:nvPr>
            </p:nvSpPr>
            <p:spPr>
              <a:xfrm>
                <a:off x="845074" y="1466672"/>
                <a:ext cx="11186505" cy="5391328"/>
              </a:xfrm>
              <a:blipFill>
                <a:blip r:embed="rId3"/>
                <a:stretch>
                  <a:fillRect l="-599" t="-1244"/>
                </a:stretch>
              </a:blipFill>
            </p:spPr>
            <p:txBody>
              <a:bodyPr/>
              <a:lstStyle/>
              <a:p>
                <a:r>
                  <a:rPr lang="en-US">
                    <a:noFill/>
                  </a:rPr>
                  <a:t> </a:t>
                </a:r>
              </a:p>
            </p:txBody>
          </p:sp>
        </mc:Fallback>
      </mc:AlternateContent>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err="1"/>
              <a:t>Standardisation</a:t>
            </a:r>
            <a:r>
              <a:rPr lang="cs-CZ" dirty="0"/>
              <a:t> game</a:t>
            </a:r>
            <a:r>
              <a:rPr lang="en-US" dirty="0"/>
              <a:t>: 4 options</a:t>
            </a:r>
            <a:endParaRPr lang="cs-CZ" dirty="0"/>
          </a:p>
        </p:txBody>
      </p:sp>
      <p:pic>
        <p:nvPicPr>
          <p:cNvPr id="12290" name="Picture 2" descr="Vývoj technologie videodisků - Válka formátů - HD DVD vs. Blu-ray | TV Freak">
            <a:extLst>
              <a:ext uri="{FF2B5EF4-FFF2-40B4-BE49-F238E27FC236}">
                <a16:creationId xmlns:a16="http://schemas.microsoft.com/office/drawing/2014/main" id="{BD322DEE-AA9C-6777-EFA4-77ACD4203E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4992" y="4033947"/>
            <a:ext cx="4762500" cy="2419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USB-C kabel USB-C, Car Play, Android Auto, 0,2 m za 112 Kč - Allegro">
            <a:extLst>
              <a:ext uri="{FF2B5EF4-FFF2-40B4-BE49-F238E27FC236}">
                <a16:creationId xmlns:a16="http://schemas.microsoft.com/office/drawing/2014/main" id="{C44DD5C4-EDFA-619E-1569-AB0C85C5BF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00000">
            <a:off x="-1" y="4299098"/>
            <a:ext cx="2558902" cy="25589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6281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45074" y="1466672"/>
                <a:ext cx="11186505" cy="5391327"/>
              </a:xfrm>
            </p:spPr>
            <p:txBody>
              <a:bodyPr>
                <a:normAutofit/>
              </a:bodyPr>
              <a:lstStyle/>
              <a:p>
                <a:pPr marL="0" indent="0">
                  <a:buNone/>
                </a:pPr>
                <a:r>
                  <a:rPr lang="en-US" sz="2000" b="1" dirty="0">
                    <a:sym typeface="Wingdings" panose="05000000000000000000" pitchFamily="2" charset="2"/>
                  </a:rPr>
                  <a:t>2. “Battle of the sexes”</a:t>
                </a:r>
              </a:p>
              <a:p>
                <a:pPr lvl="1"/>
                <a:r>
                  <a:rPr lang="en-US" sz="2000" dirty="0">
                    <a:sym typeface="Wingdings" panose="05000000000000000000" pitchFamily="2" charset="2"/>
                  </a:rPr>
                  <a:t>Firms want to standardize but disagree on what the version should be.</a:t>
                </a:r>
              </a:p>
              <a:p>
                <a:pPr lvl="1"/>
                <a:r>
                  <a:rPr lang="en-US" sz="2000" dirty="0">
                    <a:sym typeface="Wingdings" panose="05000000000000000000" pitchFamily="2" charset="2"/>
                  </a:rPr>
                  <a:t>Both AA and BB Nash equilibria.</a:t>
                </a:r>
              </a:p>
              <a:p>
                <a:pPr lvl="1"/>
                <a:r>
                  <a:rPr lang="en-US" sz="2000" dirty="0">
                    <a:sym typeface="Wingdings" panose="05000000000000000000" pitchFamily="2" charset="2"/>
                  </a:rPr>
                  <a:t>The case if </a:t>
                </a:r>
                <a14:m>
                  <m:oMath xmlns:m="http://schemas.openxmlformats.org/officeDocument/2006/math">
                    <m:sSubSup>
                      <m:sSubSupPr>
                        <m:ctrlPr>
                          <a:rPr lang="cs-CZ" sz="2000" i="1">
                            <a:latin typeface="Cambria Math" panose="02040503050406030204" pitchFamily="18" charset="0"/>
                          </a:rPr>
                        </m:ctrlPr>
                      </m:sSubSupPr>
                      <m:e>
                        <m:r>
                          <a:rPr lang="cs-CZ" sz="2000" i="1">
                            <a:latin typeface="Cambria Math" panose="02040503050406030204" pitchFamily="18" charset="0"/>
                            <a:ea typeface="Cambria Math" panose="02040503050406030204" pitchFamily="18" charset="0"/>
                          </a:rPr>
                          <m:t>𝜋</m:t>
                        </m:r>
                      </m:e>
                      <m:sub>
                        <m:r>
                          <a:rPr lang="en-US" sz="2000" i="1">
                            <a:latin typeface="Cambria Math" panose="02040503050406030204" pitchFamily="18" charset="0"/>
                          </a:rPr>
                          <m:t>1</m:t>
                        </m:r>
                      </m:sub>
                      <m:sup>
                        <m:r>
                          <a:rPr lang="en-US" sz="2000" i="1">
                            <a:latin typeface="Cambria Math" panose="02040503050406030204" pitchFamily="18" charset="0"/>
                          </a:rPr>
                          <m:t>𝐴𝐴</m:t>
                        </m:r>
                      </m:sup>
                    </m:sSubSup>
                  </m:oMath>
                </a14:m>
                <a:r>
                  <a:rPr lang="en-US" sz="2000" dirty="0">
                    <a:sym typeface="Wingdings" panose="05000000000000000000" pitchFamily="2" charset="2"/>
                  </a:rPr>
                  <a:t>&gt;</a:t>
                </a:r>
                <a14:m>
                  <m:oMath xmlns:m="http://schemas.openxmlformats.org/officeDocument/2006/math">
                    <m:sSubSup>
                      <m:sSubSupPr>
                        <m:ctrlPr>
                          <a:rPr lang="cs-CZ" sz="2000" i="1">
                            <a:latin typeface="Cambria Math" panose="02040503050406030204" pitchFamily="18" charset="0"/>
                          </a:rPr>
                        </m:ctrlPr>
                      </m:sSubSupPr>
                      <m:e>
                        <m:r>
                          <a:rPr lang="cs-CZ" sz="2000" i="1">
                            <a:latin typeface="Cambria Math" panose="02040503050406030204" pitchFamily="18" charset="0"/>
                            <a:ea typeface="Cambria Math" panose="02040503050406030204" pitchFamily="18" charset="0"/>
                          </a:rPr>
                          <m:t>𝜋</m:t>
                        </m:r>
                      </m:e>
                      <m:sub>
                        <m:r>
                          <a:rPr lang="en-US" sz="2000" i="1">
                            <a:latin typeface="Cambria Math" panose="02040503050406030204" pitchFamily="18" charset="0"/>
                          </a:rPr>
                          <m:t>1</m:t>
                        </m:r>
                      </m:sub>
                      <m:sup>
                        <m:r>
                          <a:rPr lang="en-US" sz="2000" i="1">
                            <a:latin typeface="Cambria Math" panose="02040503050406030204" pitchFamily="18" charset="0"/>
                          </a:rPr>
                          <m:t>𝐵𝐴</m:t>
                        </m:r>
                      </m:sup>
                    </m:sSubSup>
                    <m:r>
                      <a:rPr lang="en-US" sz="2000" b="0" i="0" smtClean="0">
                        <a:latin typeface="Cambria Math" panose="02040503050406030204" pitchFamily="18" charset="0"/>
                      </a:rPr>
                      <m:t>,</m:t>
                    </m:r>
                  </m:oMath>
                </a14:m>
                <a:r>
                  <a:rPr lang="en-US" sz="2000" dirty="0">
                    <a:sym typeface="Wingdings" panose="05000000000000000000" pitchFamily="2" charset="2"/>
                  </a:rPr>
                  <a:t> </a:t>
                </a:r>
                <a14:m>
                  <m:oMath xmlns:m="http://schemas.openxmlformats.org/officeDocument/2006/math">
                    <m:sSubSup>
                      <m:sSubSupPr>
                        <m:ctrlPr>
                          <a:rPr lang="cs-CZ" sz="2000" i="1">
                            <a:latin typeface="Cambria Math" panose="02040503050406030204" pitchFamily="18" charset="0"/>
                          </a:rPr>
                        </m:ctrlPr>
                      </m:sSubSupPr>
                      <m:e>
                        <m:r>
                          <a:rPr lang="cs-CZ" sz="2000" i="1">
                            <a:latin typeface="Cambria Math" panose="02040503050406030204" pitchFamily="18" charset="0"/>
                            <a:ea typeface="Cambria Math" panose="02040503050406030204" pitchFamily="18" charset="0"/>
                          </a:rPr>
                          <m:t>𝜋</m:t>
                        </m:r>
                      </m:e>
                      <m:sub>
                        <m:r>
                          <a:rPr lang="en-US" sz="2000" i="1">
                            <a:latin typeface="Cambria Math" panose="02040503050406030204" pitchFamily="18" charset="0"/>
                            <a:ea typeface="Cambria Math" panose="02040503050406030204" pitchFamily="18" charset="0"/>
                          </a:rPr>
                          <m:t>2</m:t>
                        </m:r>
                      </m:sub>
                      <m:sup>
                        <m:r>
                          <a:rPr lang="en-US" sz="2000" i="1">
                            <a:latin typeface="Cambria Math" panose="02040503050406030204" pitchFamily="18" charset="0"/>
                          </a:rPr>
                          <m:t>𝐴𝐴</m:t>
                        </m:r>
                      </m:sup>
                    </m:sSubSup>
                  </m:oMath>
                </a14:m>
                <a:r>
                  <a:rPr lang="en-US" sz="2000" dirty="0">
                    <a:sym typeface="Wingdings" panose="05000000000000000000" pitchFamily="2" charset="2"/>
                  </a:rPr>
                  <a:t>&gt;</a:t>
                </a:r>
                <a14:m>
                  <m:oMath xmlns:m="http://schemas.openxmlformats.org/officeDocument/2006/math">
                    <m:sSubSup>
                      <m:sSubSupPr>
                        <m:ctrlPr>
                          <a:rPr lang="cs-CZ" sz="2000" i="1">
                            <a:latin typeface="Cambria Math" panose="02040503050406030204" pitchFamily="18" charset="0"/>
                          </a:rPr>
                        </m:ctrlPr>
                      </m:sSubSupPr>
                      <m:e>
                        <m:r>
                          <a:rPr lang="cs-CZ" sz="2000" i="1">
                            <a:latin typeface="Cambria Math" panose="02040503050406030204" pitchFamily="18" charset="0"/>
                            <a:ea typeface="Cambria Math" panose="02040503050406030204" pitchFamily="18" charset="0"/>
                          </a:rPr>
                          <m:t>𝜋</m:t>
                        </m:r>
                      </m:e>
                      <m:sub>
                        <m:r>
                          <a:rPr lang="en-US" sz="2000" i="1">
                            <a:latin typeface="Cambria Math" panose="02040503050406030204" pitchFamily="18" charset="0"/>
                            <a:ea typeface="Cambria Math" panose="02040503050406030204" pitchFamily="18" charset="0"/>
                          </a:rPr>
                          <m:t>2</m:t>
                        </m:r>
                      </m:sub>
                      <m:sup>
                        <m:r>
                          <a:rPr lang="en-US" sz="2000" i="1">
                            <a:latin typeface="Cambria Math" panose="02040503050406030204" pitchFamily="18" charset="0"/>
                          </a:rPr>
                          <m:t>𝐴𝐵</m:t>
                        </m:r>
                      </m:sup>
                    </m:sSubSup>
                  </m:oMath>
                </a14:m>
                <a:r>
                  <a:rPr lang="en-US" sz="2000" dirty="0">
                    <a:sym typeface="Wingdings" panose="05000000000000000000" pitchFamily="2" charset="2"/>
                  </a:rPr>
                  <a:t>, </a:t>
                </a:r>
                <a14:m>
                  <m:oMath xmlns:m="http://schemas.openxmlformats.org/officeDocument/2006/math">
                    <m:sSubSup>
                      <m:sSubSupPr>
                        <m:ctrlPr>
                          <a:rPr lang="cs-CZ" sz="2000" i="1">
                            <a:latin typeface="Cambria Math" panose="02040503050406030204" pitchFamily="18" charset="0"/>
                          </a:rPr>
                        </m:ctrlPr>
                      </m:sSubSupPr>
                      <m:e>
                        <m:r>
                          <a:rPr lang="cs-CZ" sz="2000" i="1">
                            <a:latin typeface="Cambria Math" panose="02040503050406030204" pitchFamily="18" charset="0"/>
                            <a:ea typeface="Cambria Math" panose="02040503050406030204" pitchFamily="18" charset="0"/>
                          </a:rPr>
                          <m:t>𝜋</m:t>
                        </m:r>
                      </m:e>
                      <m:sub>
                        <m:r>
                          <a:rPr lang="en-US" sz="2000" b="0" i="1" smtClean="0">
                            <a:latin typeface="Cambria Math" panose="02040503050406030204" pitchFamily="18" charset="0"/>
                            <a:ea typeface="Cambria Math" panose="02040503050406030204" pitchFamily="18" charset="0"/>
                          </a:rPr>
                          <m:t>1</m:t>
                        </m:r>
                      </m:sub>
                      <m:sup>
                        <m:r>
                          <a:rPr lang="en-US" sz="2000" b="0" i="1" smtClean="0">
                            <a:latin typeface="Cambria Math" panose="02040503050406030204" pitchFamily="18" charset="0"/>
                            <a:ea typeface="Cambria Math" panose="02040503050406030204" pitchFamily="18" charset="0"/>
                          </a:rPr>
                          <m:t>𝐵𝐵</m:t>
                        </m:r>
                      </m:sup>
                    </m:sSubSup>
                  </m:oMath>
                </a14:m>
                <a:r>
                  <a:rPr lang="en-US" sz="2000" dirty="0">
                    <a:sym typeface="Wingdings" panose="05000000000000000000" pitchFamily="2" charset="2"/>
                  </a:rPr>
                  <a:t>&gt;</a:t>
                </a:r>
                <a14:m>
                  <m:oMath xmlns:m="http://schemas.openxmlformats.org/officeDocument/2006/math">
                    <m:sSubSup>
                      <m:sSubSupPr>
                        <m:ctrlPr>
                          <a:rPr lang="cs-CZ" sz="2000" i="1">
                            <a:latin typeface="Cambria Math" panose="02040503050406030204" pitchFamily="18" charset="0"/>
                          </a:rPr>
                        </m:ctrlPr>
                      </m:sSubSupPr>
                      <m:e>
                        <m:r>
                          <a:rPr lang="cs-CZ" sz="2000" i="1">
                            <a:latin typeface="Cambria Math" panose="02040503050406030204" pitchFamily="18" charset="0"/>
                            <a:ea typeface="Cambria Math" panose="02040503050406030204" pitchFamily="18" charset="0"/>
                          </a:rPr>
                          <m:t>𝜋</m:t>
                        </m:r>
                      </m:e>
                      <m:sub>
                        <m:r>
                          <a:rPr lang="en-US" sz="2000" b="0" i="1" smtClean="0">
                            <a:latin typeface="Cambria Math" panose="02040503050406030204" pitchFamily="18" charset="0"/>
                            <a:ea typeface="Cambria Math" panose="02040503050406030204" pitchFamily="18" charset="0"/>
                          </a:rPr>
                          <m:t>1</m:t>
                        </m:r>
                      </m:sub>
                      <m:sup>
                        <m:r>
                          <a:rPr lang="en-US" sz="2000" i="1">
                            <a:latin typeface="Cambria Math" panose="02040503050406030204" pitchFamily="18" charset="0"/>
                          </a:rPr>
                          <m:t>𝐴𝐵</m:t>
                        </m:r>
                      </m:sup>
                    </m:sSubSup>
                  </m:oMath>
                </a14:m>
                <a:r>
                  <a:rPr lang="en-US" sz="2000" dirty="0">
                    <a:sym typeface="Wingdings" panose="05000000000000000000" pitchFamily="2" charset="2"/>
                  </a:rPr>
                  <a:t> and  </a:t>
                </a:r>
                <a14:m>
                  <m:oMath xmlns:m="http://schemas.openxmlformats.org/officeDocument/2006/math">
                    <m:sSubSup>
                      <m:sSubSupPr>
                        <m:ctrlPr>
                          <a:rPr lang="cs-CZ" sz="2000" i="1">
                            <a:latin typeface="Cambria Math" panose="02040503050406030204" pitchFamily="18" charset="0"/>
                          </a:rPr>
                        </m:ctrlPr>
                      </m:sSubSupPr>
                      <m:e>
                        <m:r>
                          <a:rPr lang="cs-CZ" sz="2000" i="1">
                            <a:latin typeface="Cambria Math" panose="02040503050406030204" pitchFamily="18" charset="0"/>
                            <a:ea typeface="Cambria Math" panose="02040503050406030204" pitchFamily="18" charset="0"/>
                          </a:rPr>
                          <m:t>𝜋</m:t>
                        </m:r>
                      </m:e>
                      <m:sub>
                        <m:r>
                          <a:rPr lang="en-US" sz="2000" i="1">
                            <a:latin typeface="Cambria Math" panose="02040503050406030204" pitchFamily="18" charset="0"/>
                            <a:ea typeface="Cambria Math" panose="02040503050406030204" pitchFamily="18" charset="0"/>
                          </a:rPr>
                          <m:t>2</m:t>
                        </m:r>
                      </m:sub>
                      <m:sup>
                        <m:r>
                          <a:rPr lang="en-US" sz="2000" i="1">
                            <a:latin typeface="Cambria Math" panose="02040503050406030204" pitchFamily="18" charset="0"/>
                          </a:rPr>
                          <m:t>𝐴𝐴</m:t>
                        </m:r>
                      </m:sup>
                    </m:sSubSup>
                  </m:oMath>
                </a14:m>
                <a:r>
                  <a:rPr lang="en-US" sz="2000" dirty="0">
                    <a:sym typeface="Wingdings" panose="05000000000000000000" pitchFamily="2" charset="2"/>
                  </a:rPr>
                  <a:t>&gt;</a:t>
                </a:r>
                <a14:m>
                  <m:oMath xmlns:m="http://schemas.openxmlformats.org/officeDocument/2006/math">
                    <m:sSubSup>
                      <m:sSubSupPr>
                        <m:ctrlPr>
                          <a:rPr lang="cs-CZ" sz="2000" i="1">
                            <a:latin typeface="Cambria Math" panose="02040503050406030204" pitchFamily="18" charset="0"/>
                          </a:rPr>
                        </m:ctrlPr>
                      </m:sSubSupPr>
                      <m:e>
                        <m:r>
                          <a:rPr lang="cs-CZ" sz="2000" i="1">
                            <a:latin typeface="Cambria Math" panose="02040503050406030204" pitchFamily="18" charset="0"/>
                            <a:ea typeface="Cambria Math" panose="02040503050406030204" pitchFamily="18" charset="0"/>
                          </a:rPr>
                          <m:t>𝜋</m:t>
                        </m:r>
                      </m:e>
                      <m:sub>
                        <m:r>
                          <a:rPr lang="en-US" sz="2000" i="1">
                            <a:latin typeface="Cambria Math" panose="02040503050406030204" pitchFamily="18" charset="0"/>
                            <a:ea typeface="Cambria Math" panose="02040503050406030204" pitchFamily="18" charset="0"/>
                          </a:rPr>
                          <m:t>2</m:t>
                        </m:r>
                      </m:sub>
                      <m:sup>
                        <m:r>
                          <a:rPr lang="en-US" sz="2000" i="1">
                            <a:latin typeface="Cambria Math" panose="02040503050406030204" pitchFamily="18" charset="0"/>
                          </a:rPr>
                          <m:t>𝐴𝐵</m:t>
                        </m:r>
                      </m:sup>
                    </m:sSubSup>
                  </m:oMath>
                </a14:m>
                <a:r>
                  <a:rPr lang="en-US" sz="2000" dirty="0">
                    <a:sym typeface="Wingdings" panose="05000000000000000000" pitchFamily="2" charset="2"/>
                  </a:rPr>
                  <a:t> but, e.g. </a:t>
                </a:r>
                <a14:m>
                  <m:oMath xmlns:m="http://schemas.openxmlformats.org/officeDocument/2006/math">
                    <m:sSubSup>
                      <m:sSubSupPr>
                        <m:ctrlPr>
                          <a:rPr lang="cs-CZ" sz="2000" i="1">
                            <a:latin typeface="Cambria Math" panose="02040503050406030204" pitchFamily="18" charset="0"/>
                          </a:rPr>
                        </m:ctrlPr>
                      </m:sSubSupPr>
                      <m:e>
                        <m:r>
                          <a:rPr lang="cs-CZ" sz="2000" i="1">
                            <a:latin typeface="Cambria Math" panose="02040503050406030204" pitchFamily="18" charset="0"/>
                            <a:ea typeface="Cambria Math" panose="02040503050406030204" pitchFamily="18" charset="0"/>
                          </a:rPr>
                          <m:t>𝜋</m:t>
                        </m:r>
                      </m:e>
                      <m:sub>
                        <m:r>
                          <a:rPr lang="en-US" sz="2000" i="1">
                            <a:latin typeface="Cambria Math" panose="02040503050406030204" pitchFamily="18" charset="0"/>
                          </a:rPr>
                          <m:t>1</m:t>
                        </m:r>
                      </m:sub>
                      <m:sup>
                        <m:r>
                          <a:rPr lang="en-US" sz="2000" i="1">
                            <a:latin typeface="Cambria Math" panose="02040503050406030204" pitchFamily="18" charset="0"/>
                          </a:rPr>
                          <m:t>𝐴𝐴</m:t>
                        </m:r>
                      </m:sup>
                    </m:sSubSup>
                  </m:oMath>
                </a14:m>
                <a:r>
                  <a:rPr lang="en-US" sz="2000" dirty="0">
                    <a:sym typeface="Wingdings" panose="05000000000000000000" pitchFamily="2" charset="2"/>
                  </a:rPr>
                  <a:t>&gt;</a:t>
                </a:r>
                <a14:m>
                  <m:oMath xmlns:m="http://schemas.openxmlformats.org/officeDocument/2006/math">
                    <m:sSubSup>
                      <m:sSubSupPr>
                        <m:ctrlPr>
                          <a:rPr lang="cs-CZ" sz="2000" i="1">
                            <a:latin typeface="Cambria Math" panose="02040503050406030204" pitchFamily="18" charset="0"/>
                          </a:rPr>
                        </m:ctrlPr>
                      </m:sSubSupPr>
                      <m:e>
                        <m:r>
                          <a:rPr lang="cs-CZ" sz="2000" i="1">
                            <a:latin typeface="Cambria Math" panose="02040503050406030204" pitchFamily="18" charset="0"/>
                            <a:ea typeface="Cambria Math" panose="02040503050406030204" pitchFamily="18" charset="0"/>
                          </a:rPr>
                          <m:t>𝜋</m:t>
                        </m:r>
                      </m:e>
                      <m:sub>
                        <m:r>
                          <a:rPr lang="en-US" sz="2000" i="1">
                            <a:latin typeface="Cambria Math" panose="02040503050406030204" pitchFamily="18" charset="0"/>
                          </a:rPr>
                          <m:t>1</m:t>
                        </m:r>
                      </m:sub>
                      <m:sup>
                        <m:r>
                          <a:rPr lang="en-US" sz="2000" i="1">
                            <a:latin typeface="Cambria Math" panose="02040503050406030204" pitchFamily="18" charset="0"/>
                          </a:rPr>
                          <m:t>𝐵</m:t>
                        </m:r>
                        <m:r>
                          <a:rPr lang="en-US" sz="2000" b="0" i="1" smtClean="0">
                            <a:latin typeface="Cambria Math" panose="02040503050406030204" pitchFamily="18" charset="0"/>
                          </a:rPr>
                          <m:t>𝐵</m:t>
                        </m:r>
                      </m:sup>
                    </m:sSubSup>
                  </m:oMath>
                </a14:m>
                <a:r>
                  <a:rPr lang="en-US" sz="2000" dirty="0">
                    <a:sym typeface="Wingdings" panose="05000000000000000000" pitchFamily="2" charset="2"/>
                  </a:rPr>
                  <a:t> and </a:t>
                </a:r>
                <a14:m>
                  <m:oMath xmlns:m="http://schemas.openxmlformats.org/officeDocument/2006/math">
                    <m:sSubSup>
                      <m:sSubSupPr>
                        <m:ctrlPr>
                          <a:rPr lang="cs-CZ" sz="2000" i="1">
                            <a:latin typeface="Cambria Math" panose="02040503050406030204" pitchFamily="18" charset="0"/>
                          </a:rPr>
                        </m:ctrlPr>
                      </m:sSubSupPr>
                      <m:e>
                        <m:r>
                          <a:rPr lang="cs-CZ" sz="2000" i="1">
                            <a:latin typeface="Cambria Math" panose="02040503050406030204" pitchFamily="18" charset="0"/>
                            <a:ea typeface="Cambria Math" panose="02040503050406030204" pitchFamily="18" charset="0"/>
                          </a:rPr>
                          <m:t>𝜋</m:t>
                        </m:r>
                      </m:e>
                      <m:sub>
                        <m:r>
                          <a:rPr lang="en-US" sz="2000" b="0" i="1" smtClean="0">
                            <a:latin typeface="Cambria Math" panose="02040503050406030204" pitchFamily="18" charset="0"/>
                            <a:ea typeface="Cambria Math" panose="02040503050406030204" pitchFamily="18" charset="0"/>
                          </a:rPr>
                          <m:t>2</m:t>
                        </m:r>
                      </m:sub>
                      <m:sup>
                        <m:r>
                          <a:rPr lang="en-US" sz="2000" b="0" i="1" smtClean="0">
                            <a:latin typeface="Cambria Math" panose="02040503050406030204" pitchFamily="18" charset="0"/>
                          </a:rPr>
                          <m:t>𝐵𝐵</m:t>
                        </m:r>
                      </m:sup>
                    </m:sSubSup>
                  </m:oMath>
                </a14:m>
                <a:r>
                  <a:rPr lang="en-US" sz="2000" dirty="0">
                    <a:sym typeface="Wingdings" panose="05000000000000000000" pitchFamily="2" charset="2"/>
                  </a:rPr>
                  <a:t>&gt;</a:t>
                </a:r>
                <a14:m>
                  <m:oMath xmlns:m="http://schemas.openxmlformats.org/officeDocument/2006/math">
                    <m:sSubSup>
                      <m:sSubSupPr>
                        <m:ctrlPr>
                          <a:rPr lang="cs-CZ" sz="2000" i="1">
                            <a:latin typeface="Cambria Math" panose="02040503050406030204" pitchFamily="18" charset="0"/>
                          </a:rPr>
                        </m:ctrlPr>
                      </m:sSubSupPr>
                      <m:e>
                        <m:r>
                          <a:rPr lang="cs-CZ" sz="2000" i="1">
                            <a:latin typeface="Cambria Math" panose="02040503050406030204" pitchFamily="18" charset="0"/>
                            <a:ea typeface="Cambria Math" panose="02040503050406030204" pitchFamily="18" charset="0"/>
                          </a:rPr>
                          <m:t>𝜋</m:t>
                        </m:r>
                      </m:e>
                      <m:sub>
                        <m:r>
                          <a:rPr lang="en-US" sz="2000" b="0" i="1" smtClean="0">
                            <a:latin typeface="Cambria Math" panose="02040503050406030204" pitchFamily="18" charset="0"/>
                            <a:ea typeface="Cambria Math" panose="02040503050406030204" pitchFamily="18" charset="0"/>
                          </a:rPr>
                          <m:t>2</m:t>
                        </m:r>
                      </m:sub>
                      <m:sup>
                        <m:r>
                          <a:rPr lang="en-US" sz="2000" b="0" i="1" smtClean="0">
                            <a:latin typeface="Cambria Math" panose="02040503050406030204" pitchFamily="18" charset="0"/>
                          </a:rPr>
                          <m:t>𝐴𝐴</m:t>
                        </m:r>
                      </m:sup>
                    </m:sSubSup>
                  </m:oMath>
                </a14:m>
                <a:r>
                  <a:rPr lang="en-US" sz="2000" dirty="0">
                    <a:sym typeface="Wingdings" panose="05000000000000000000" pitchFamily="2" charset="2"/>
                  </a:rPr>
                  <a:t>. </a:t>
                </a:r>
              </a:p>
              <a:p>
                <a:pPr lvl="2"/>
                <a:endParaRPr lang="en-US" sz="1800" b="1" dirty="0">
                  <a:sym typeface="Wingdings" panose="05000000000000000000" pitchFamily="2" charset="2"/>
                </a:endParaRPr>
              </a:p>
            </p:txBody>
          </p:sp>
        </mc:Choice>
        <mc:Fallback xmlns="">
          <p:sp>
            <p:nvSpPr>
              <p:cNvPr id="3" name="Content Placeholder 2">
                <a:extLst>
                  <a:ext uri="{FF2B5EF4-FFF2-40B4-BE49-F238E27FC236}">
                    <a16:creationId xmlns:a16="http://schemas.microsoft.com/office/drawing/2014/main" id="{49AF8558-D517-441C-B1E2-B36062CB8934}"/>
                  </a:ext>
                </a:extLst>
              </p:cNvPr>
              <p:cNvSpPr>
                <a:spLocks noGrp="1" noRot="1" noChangeAspect="1" noMove="1" noResize="1" noEditPoints="1" noAdjustHandles="1" noChangeArrowheads="1" noChangeShapeType="1" noTextEdit="1"/>
              </p:cNvSpPr>
              <p:nvPr>
                <p:ph idx="1"/>
              </p:nvPr>
            </p:nvSpPr>
            <p:spPr>
              <a:xfrm>
                <a:off x="845074" y="1466672"/>
                <a:ext cx="11186505" cy="5391327"/>
              </a:xfrm>
              <a:blipFill>
                <a:blip r:embed="rId3"/>
                <a:stretch>
                  <a:fillRect l="-599" t="-1244"/>
                </a:stretch>
              </a:blipFill>
            </p:spPr>
            <p:txBody>
              <a:bodyPr/>
              <a:lstStyle/>
              <a:p>
                <a:r>
                  <a:rPr lang="en-US">
                    <a:noFill/>
                  </a:rPr>
                  <a:t> </a:t>
                </a:r>
              </a:p>
            </p:txBody>
          </p:sp>
        </mc:Fallback>
      </mc:AlternateContent>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err="1"/>
              <a:t>Standardisation</a:t>
            </a:r>
            <a:r>
              <a:rPr lang="cs-CZ" dirty="0"/>
              <a:t> game</a:t>
            </a:r>
            <a:r>
              <a:rPr lang="en-US" dirty="0"/>
              <a:t>: 4 options</a:t>
            </a:r>
            <a:endParaRPr lang="cs-CZ" dirty="0"/>
          </a:p>
        </p:txBody>
      </p:sp>
    </p:spTree>
    <p:extLst>
      <p:ext uri="{BB962C8B-B14F-4D97-AF65-F5344CB8AC3E}">
        <p14:creationId xmlns:p14="http://schemas.microsoft.com/office/powerpoint/2010/main" val="35919948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45074" y="1466672"/>
                <a:ext cx="8795111" cy="5391327"/>
              </a:xfrm>
            </p:spPr>
            <p:txBody>
              <a:bodyPr>
                <a:normAutofit/>
              </a:bodyPr>
              <a:lstStyle/>
              <a:p>
                <a:pPr marL="0" indent="0">
                  <a:buNone/>
                </a:pPr>
                <a:r>
                  <a:rPr lang="en-US" sz="2000" b="1" dirty="0">
                    <a:sym typeface="Wingdings" panose="05000000000000000000" pitchFamily="2" charset="2"/>
                  </a:rPr>
                  <a:t>3. Competition for the market</a:t>
                </a:r>
              </a:p>
              <a:p>
                <a:pPr lvl="1"/>
                <a:r>
                  <a:rPr lang="en-US" sz="2000" dirty="0">
                    <a:sym typeface="Wingdings" panose="05000000000000000000" pitchFamily="2" charset="2"/>
                  </a:rPr>
                  <a:t>Each firm wants to become a standard  “standards war”</a:t>
                </a:r>
              </a:p>
              <a:p>
                <a:pPr lvl="1"/>
                <a:r>
                  <a:rPr lang="en-US" sz="2000" dirty="0"/>
                  <a:t>The case if </a:t>
                </a:r>
                <a14:m>
                  <m:oMath xmlns:m="http://schemas.openxmlformats.org/officeDocument/2006/math">
                    <m:sSubSup>
                      <m:sSubSupPr>
                        <m:ctrlPr>
                          <a:rPr lang="cs-CZ" sz="2000" i="1">
                            <a:latin typeface="Cambria Math" panose="02040503050406030204" pitchFamily="18" charset="0"/>
                          </a:rPr>
                        </m:ctrlPr>
                      </m:sSubSupPr>
                      <m:e>
                        <m:r>
                          <a:rPr lang="cs-CZ" sz="2000" i="1">
                            <a:latin typeface="Cambria Math" panose="02040503050406030204" pitchFamily="18" charset="0"/>
                            <a:ea typeface="Cambria Math" panose="02040503050406030204" pitchFamily="18" charset="0"/>
                          </a:rPr>
                          <m:t>𝜋</m:t>
                        </m:r>
                      </m:e>
                      <m:sub>
                        <m:r>
                          <a:rPr lang="en-US" sz="2000" i="1">
                            <a:latin typeface="Cambria Math" panose="02040503050406030204" pitchFamily="18" charset="0"/>
                          </a:rPr>
                          <m:t>1</m:t>
                        </m:r>
                      </m:sub>
                      <m:sup>
                        <m:r>
                          <a:rPr lang="en-US" sz="2000" i="1">
                            <a:latin typeface="Cambria Math" panose="02040503050406030204" pitchFamily="18" charset="0"/>
                          </a:rPr>
                          <m:t>𝐴𝐴</m:t>
                        </m:r>
                      </m:sup>
                    </m:sSubSup>
                  </m:oMath>
                </a14:m>
                <a:r>
                  <a:rPr lang="en-US" sz="2000" dirty="0">
                    <a:sym typeface="Wingdings" panose="05000000000000000000" pitchFamily="2" charset="2"/>
                  </a:rPr>
                  <a:t>&gt;</a:t>
                </a:r>
                <a14:m>
                  <m:oMath xmlns:m="http://schemas.openxmlformats.org/officeDocument/2006/math">
                    <m:sSubSup>
                      <m:sSubSupPr>
                        <m:ctrlPr>
                          <a:rPr lang="cs-CZ" sz="2000" i="1">
                            <a:latin typeface="Cambria Math" panose="02040503050406030204" pitchFamily="18" charset="0"/>
                          </a:rPr>
                        </m:ctrlPr>
                      </m:sSubSupPr>
                      <m:e>
                        <m:r>
                          <a:rPr lang="cs-CZ" sz="2000" i="1">
                            <a:latin typeface="Cambria Math" panose="02040503050406030204" pitchFamily="18" charset="0"/>
                            <a:ea typeface="Cambria Math" panose="02040503050406030204" pitchFamily="18" charset="0"/>
                          </a:rPr>
                          <m:t>𝜋</m:t>
                        </m:r>
                      </m:e>
                      <m:sub>
                        <m:r>
                          <a:rPr lang="en-US" sz="2000" i="1">
                            <a:latin typeface="Cambria Math" panose="02040503050406030204" pitchFamily="18" charset="0"/>
                          </a:rPr>
                          <m:t>1</m:t>
                        </m:r>
                      </m:sub>
                      <m:sup>
                        <m:r>
                          <a:rPr lang="en-US" sz="2000" b="0" i="1" smtClean="0">
                            <a:latin typeface="Cambria Math" panose="02040503050406030204" pitchFamily="18" charset="0"/>
                          </a:rPr>
                          <m:t>𝐵𝐴</m:t>
                        </m:r>
                      </m:sup>
                    </m:sSubSup>
                  </m:oMath>
                </a14:m>
                <a:r>
                  <a:rPr lang="en-US" sz="2000" dirty="0">
                    <a:sym typeface="Wingdings" panose="05000000000000000000" pitchFamily="2" charset="2"/>
                  </a:rPr>
                  <a:t>, </a:t>
                </a:r>
                <a14:m>
                  <m:oMath xmlns:m="http://schemas.openxmlformats.org/officeDocument/2006/math">
                    <m:sSubSup>
                      <m:sSubSupPr>
                        <m:ctrlPr>
                          <a:rPr lang="cs-CZ" sz="2000" i="1">
                            <a:latin typeface="Cambria Math" panose="02040503050406030204" pitchFamily="18" charset="0"/>
                          </a:rPr>
                        </m:ctrlPr>
                      </m:sSubSupPr>
                      <m:e>
                        <m:r>
                          <a:rPr lang="cs-CZ" sz="2000" i="1">
                            <a:latin typeface="Cambria Math" panose="02040503050406030204" pitchFamily="18" charset="0"/>
                            <a:ea typeface="Cambria Math" panose="02040503050406030204" pitchFamily="18" charset="0"/>
                          </a:rPr>
                          <m:t>𝜋</m:t>
                        </m:r>
                      </m:e>
                      <m:sub>
                        <m:r>
                          <a:rPr lang="en-US" sz="2000" i="1" smtClean="0">
                            <a:latin typeface="Cambria Math" panose="02040503050406030204" pitchFamily="18" charset="0"/>
                          </a:rPr>
                          <m:t>1</m:t>
                        </m:r>
                      </m:sub>
                      <m:sup>
                        <m:r>
                          <a:rPr lang="en-US" sz="2000" i="1">
                            <a:latin typeface="Cambria Math" panose="02040503050406030204" pitchFamily="18" charset="0"/>
                          </a:rPr>
                          <m:t>𝐴</m:t>
                        </m:r>
                        <m:r>
                          <a:rPr lang="en-US" sz="2000" b="0" i="1" smtClean="0">
                            <a:latin typeface="Cambria Math" panose="02040503050406030204" pitchFamily="18" charset="0"/>
                          </a:rPr>
                          <m:t>𝐵</m:t>
                        </m:r>
                      </m:sup>
                    </m:sSubSup>
                  </m:oMath>
                </a14:m>
                <a:r>
                  <a:rPr lang="en-US" sz="2000" dirty="0">
                    <a:sym typeface="Wingdings" panose="05000000000000000000" pitchFamily="2" charset="2"/>
                  </a:rPr>
                  <a:t>&gt;</a:t>
                </a:r>
                <a14:m>
                  <m:oMath xmlns:m="http://schemas.openxmlformats.org/officeDocument/2006/math">
                    <m:sSubSup>
                      <m:sSubSupPr>
                        <m:ctrlPr>
                          <a:rPr lang="cs-CZ" sz="2000" i="1">
                            <a:latin typeface="Cambria Math" panose="02040503050406030204" pitchFamily="18" charset="0"/>
                          </a:rPr>
                        </m:ctrlPr>
                      </m:sSubSupPr>
                      <m:e>
                        <m:r>
                          <a:rPr lang="cs-CZ" sz="2000" i="1">
                            <a:latin typeface="Cambria Math" panose="02040503050406030204" pitchFamily="18" charset="0"/>
                            <a:ea typeface="Cambria Math" panose="02040503050406030204" pitchFamily="18" charset="0"/>
                          </a:rPr>
                          <m:t>𝜋</m:t>
                        </m:r>
                      </m:e>
                      <m:sub>
                        <m:r>
                          <a:rPr lang="en-US" sz="2000" i="1">
                            <a:latin typeface="Cambria Math" panose="02040503050406030204" pitchFamily="18" charset="0"/>
                          </a:rPr>
                          <m:t>1</m:t>
                        </m:r>
                      </m:sub>
                      <m:sup>
                        <m:r>
                          <a:rPr lang="en-US" sz="2000" i="1">
                            <a:latin typeface="Cambria Math" panose="02040503050406030204" pitchFamily="18" charset="0"/>
                          </a:rPr>
                          <m:t>𝐵</m:t>
                        </m:r>
                        <m:r>
                          <a:rPr lang="en-US" sz="2000" b="0" i="1" smtClean="0">
                            <a:latin typeface="Cambria Math" panose="02040503050406030204" pitchFamily="18" charset="0"/>
                          </a:rPr>
                          <m:t>𝐵</m:t>
                        </m:r>
                      </m:sup>
                    </m:sSubSup>
                  </m:oMath>
                </a14:m>
                <a:r>
                  <a:rPr lang="en-US" sz="2000" dirty="0">
                    <a:sym typeface="Wingdings" panose="05000000000000000000" pitchFamily="2" charset="2"/>
                  </a:rPr>
                  <a:t>, </a:t>
                </a:r>
                <a14:m>
                  <m:oMath xmlns:m="http://schemas.openxmlformats.org/officeDocument/2006/math">
                    <m:sSubSup>
                      <m:sSubSupPr>
                        <m:ctrlPr>
                          <a:rPr lang="cs-CZ" sz="2000" i="1">
                            <a:latin typeface="Cambria Math" panose="02040503050406030204" pitchFamily="18" charset="0"/>
                          </a:rPr>
                        </m:ctrlPr>
                      </m:sSubSupPr>
                      <m:e>
                        <m:r>
                          <a:rPr lang="cs-CZ" sz="2000" i="1">
                            <a:latin typeface="Cambria Math" panose="02040503050406030204" pitchFamily="18" charset="0"/>
                            <a:ea typeface="Cambria Math" panose="02040503050406030204" pitchFamily="18" charset="0"/>
                          </a:rPr>
                          <m:t>𝜋</m:t>
                        </m:r>
                      </m:e>
                      <m:sub>
                        <m:r>
                          <a:rPr lang="en-US" sz="2000" b="0" i="1" smtClean="0">
                            <a:latin typeface="Cambria Math" panose="02040503050406030204" pitchFamily="18" charset="0"/>
                            <a:ea typeface="Cambria Math" panose="02040503050406030204" pitchFamily="18" charset="0"/>
                          </a:rPr>
                          <m:t>2</m:t>
                        </m:r>
                      </m:sub>
                      <m:sup>
                        <m:r>
                          <a:rPr lang="en-US" sz="2000" i="1">
                            <a:latin typeface="Cambria Math" panose="02040503050406030204" pitchFamily="18" charset="0"/>
                          </a:rPr>
                          <m:t>𝐴</m:t>
                        </m:r>
                        <m:r>
                          <a:rPr lang="en-US" sz="2000" b="0" i="1" smtClean="0">
                            <a:latin typeface="Cambria Math" panose="02040503050406030204" pitchFamily="18" charset="0"/>
                          </a:rPr>
                          <m:t>𝐵</m:t>
                        </m:r>
                      </m:sup>
                    </m:sSubSup>
                  </m:oMath>
                </a14:m>
                <a:r>
                  <a:rPr lang="en-US" sz="2000" dirty="0">
                    <a:sym typeface="Wingdings" panose="05000000000000000000" pitchFamily="2" charset="2"/>
                  </a:rPr>
                  <a:t>&gt;</a:t>
                </a:r>
                <a14:m>
                  <m:oMath xmlns:m="http://schemas.openxmlformats.org/officeDocument/2006/math">
                    <m:sSubSup>
                      <m:sSubSupPr>
                        <m:ctrlPr>
                          <a:rPr lang="cs-CZ" sz="2000" i="1">
                            <a:latin typeface="Cambria Math" panose="02040503050406030204" pitchFamily="18" charset="0"/>
                          </a:rPr>
                        </m:ctrlPr>
                      </m:sSubSupPr>
                      <m:e>
                        <m:r>
                          <a:rPr lang="cs-CZ" sz="2000" i="1">
                            <a:latin typeface="Cambria Math" panose="02040503050406030204" pitchFamily="18" charset="0"/>
                            <a:ea typeface="Cambria Math" panose="02040503050406030204" pitchFamily="18" charset="0"/>
                          </a:rPr>
                          <m:t>𝜋</m:t>
                        </m:r>
                      </m:e>
                      <m:sub>
                        <m:r>
                          <a:rPr lang="en-US" sz="2000" b="0" i="1" smtClean="0">
                            <a:latin typeface="Cambria Math" panose="02040503050406030204" pitchFamily="18" charset="0"/>
                            <a:ea typeface="Cambria Math" panose="02040503050406030204" pitchFamily="18" charset="0"/>
                          </a:rPr>
                          <m:t>2</m:t>
                        </m:r>
                      </m:sub>
                      <m:sup>
                        <m:r>
                          <a:rPr lang="en-US" sz="2000" b="0" i="1" smtClean="0">
                            <a:latin typeface="Cambria Math" panose="02040503050406030204" pitchFamily="18" charset="0"/>
                          </a:rPr>
                          <m:t>𝐴𝐴</m:t>
                        </m:r>
                      </m:sup>
                    </m:sSubSup>
                  </m:oMath>
                </a14:m>
                <a:r>
                  <a:rPr lang="en-US" sz="2000" dirty="0">
                    <a:sym typeface="Wingdings" panose="05000000000000000000" pitchFamily="2" charset="2"/>
                  </a:rPr>
                  <a:t>, </a:t>
                </a:r>
                <a14:m>
                  <m:oMath xmlns:m="http://schemas.openxmlformats.org/officeDocument/2006/math">
                    <m:sSubSup>
                      <m:sSubSupPr>
                        <m:ctrlPr>
                          <a:rPr lang="cs-CZ" sz="2000" i="1">
                            <a:latin typeface="Cambria Math" panose="02040503050406030204" pitchFamily="18" charset="0"/>
                          </a:rPr>
                        </m:ctrlPr>
                      </m:sSubSupPr>
                      <m:e>
                        <m:r>
                          <a:rPr lang="cs-CZ" sz="2000" i="1">
                            <a:latin typeface="Cambria Math" panose="02040503050406030204" pitchFamily="18" charset="0"/>
                            <a:ea typeface="Cambria Math" panose="02040503050406030204" pitchFamily="18" charset="0"/>
                          </a:rPr>
                          <m:t>𝜋</m:t>
                        </m:r>
                      </m:e>
                      <m:sub>
                        <m:r>
                          <a:rPr lang="en-US" sz="2000" b="0" i="1" smtClean="0">
                            <a:latin typeface="Cambria Math" panose="02040503050406030204" pitchFamily="18" charset="0"/>
                            <a:ea typeface="Cambria Math" panose="02040503050406030204" pitchFamily="18" charset="0"/>
                          </a:rPr>
                          <m:t>2</m:t>
                        </m:r>
                      </m:sub>
                      <m:sup>
                        <m:r>
                          <a:rPr lang="en-US" sz="2000" b="0" i="1" smtClean="0">
                            <a:latin typeface="Cambria Math" panose="02040503050406030204" pitchFamily="18" charset="0"/>
                          </a:rPr>
                          <m:t>𝐵</m:t>
                        </m:r>
                        <m:r>
                          <a:rPr lang="en-US" sz="2000" i="1">
                            <a:latin typeface="Cambria Math" panose="02040503050406030204" pitchFamily="18" charset="0"/>
                          </a:rPr>
                          <m:t>𝐵</m:t>
                        </m:r>
                      </m:sup>
                    </m:sSubSup>
                  </m:oMath>
                </a14:m>
                <a:r>
                  <a:rPr lang="en-US" sz="2000" dirty="0">
                    <a:sym typeface="Wingdings" panose="05000000000000000000" pitchFamily="2" charset="2"/>
                  </a:rPr>
                  <a:t>&gt;</a:t>
                </a:r>
                <a14:m>
                  <m:oMath xmlns:m="http://schemas.openxmlformats.org/officeDocument/2006/math">
                    <m:sSubSup>
                      <m:sSubSupPr>
                        <m:ctrlPr>
                          <a:rPr lang="cs-CZ" sz="2000" i="1">
                            <a:latin typeface="Cambria Math" panose="02040503050406030204" pitchFamily="18" charset="0"/>
                          </a:rPr>
                        </m:ctrlPr>
                      </m:sSubSupPr>
                      <m:e>
                        <m:r>
                          <a:rPr lang="cs-CZ" sz="2000" i="1">
                            <a:latin typeface="Cambria Math" panose="02040503050406030204" pitchFamily="18" charset="0"/>
                            <a:ea typeface="Cambria Math" panose="02040503050406030204" pitchFamily="18" charset="0"/>
                          </a:rPr>
                          <m:t>𝜋</m:t>
                        </m:r>
                      </m:e>
                      <m:sub>
                        <m:r>
                          <a:rPr lang="en-US" sz="2000" b="0" i="1" smtClean="0">
                            <a:latin typeface="Cambria Math" panose="02040503050406030204" pitchFamily="18" charset="0"/>
                            <a:ea typeface="Cambria Math" panose="02040503050406030204" pitchFamily="18" charset="0"/>
                          </a:rPr>
                          <m:t>2</m:t>
                        </m:r>
                      </m:sub>
                      <m:sup>
                        <m:r>
                          <a:rPr lang="en-US" sz="2000" i="1">
                            <a:latin typeface="Cambria Math" panose="02040503050406030204" pitchFamily="18" charset="0"/>
                          </a:rPr>
                          <m:t>𝐵</m:t>
                        </m:r>
                        <m:r>
                          <a:rPr lang="en-US" sz="2000" b="0" i="1" smtClean="0">
                            <a:latin typeface="Cambria Math" panose="02040503050406030204" pitchFamily="18" charset="0"/>
                          </a:rPr>
                          <m:t>𝐴</m:t>
                        </m:r>
                      </m:sup>
                    </m:sSubSup>
                  </m:oMath>
                </a14:m>
                <a:endParaRPr lang="en-US" sz="2000" dirty="0">
                  <a:sym typeface="Wingdings" panose="05000000000000000000" pitchFamily="2" charset="2"/>
                </a:endParaRPr>
              </a:p>
              <a:p>
                <a:pPr lvl="1"/>
                <a:r>
                  <a:rPr lang="en-US" sz="2000" b="1" dirty="0">
                    <a:sym typeface="Wingdings" panose="05000000000000000000" pitchFamily="2" charset="2"/>
                  </a:rPr>
                  <a:t>Example 1:</a:t>
                </a:r>
                <a:r>
                  <a:rPr lang="en-US" sz="2000" dirty="0">
                    <a:sym typeface="Wingdings" panose="05000000000000000000" pitchFamily="2" charset="2"/>
                  </a:rPr>
                  <a:t> Blu-ray coalition vs. HD DVD coalition (Toshiba, NEC, Microsoft, Intel)</a:t>
                </a:r>
              </a:p>
              <a:p>
                <a:pPr lvl="2"/>
                <a:r>
                  <a:rPr lang="en-US" dirty="0">
                    <a:sym typeface="Wingdings" panose="05000000000000000000" pitchFamily="2" charset="2"/>
                  </a:rPr>
                  <a:t>after a long war concluded by Toshiba switching to Blu-ray in 2008</a:t>
                </a:r>
              </a:p>
              <a:p>
                <a:pPr lvl="2"/>
                <a:r>
                  <a:rPr lang="en-US" dirty="0">
                    <a:sym typeface="Wingdings" panose="05000000000000000000" pitchFamily="2" charset="2"/>
                  </a:rPr>
                  <a:t>a key role played by Hollywood studios mainly backing Blu-ray</a:t>
                </a:r>
              </a:p>
              <a:p>
                <a:pPr lvl="2"/>
                <a:r>
                  <a:rPr lang="en-US" dirty="0">
                    <a:sym typeface="Wingdings" panose="05000000000000000000" pitchFamily="2" charset="2"/>
                  </a:rPr>
                  <a:t>the result </a:t>
                </a:r>
                <a:r>
                  <a:rPr lang="cs-CZ" dirty="0" err="1">
                    <a:sym typeface="Wingdings" panose="05000000000000000000" pitchFamily="2" charset="2"/>
                  </a:rPr>
                  <a:t>of</a:t>
                </a:r>
                <a:r>
                  <a:rPr lang="cs-CZ" dirty="0">
                    <a:sym typeface="Wingdings" panose="05000000000000000000" pitchFamily="2" charset="2"/>
                  </a:rPr>
                  <a:t> </a:t>
                </a:r>
                <a:r>
                  <a:rPr lang="cs-CZ" dirty="0" err="1">
                    <a:sym typeface="Wingdings" panose="05000000000000000000" pitchFamily="2" charset="2"/>
                  </a:rPr>
                  <a:t>the</a:t>
                </a:r>
                <a:r>
                  <a:rPr lang="cs-CZ" dirty="0">
                    <a:sym typeface="Wingdings" panose="05000000000000000000" pitchFamily="2" charset="2"/>
                  </a:rPr>
                  <a:t> „</a:t>
                </a:r>
                <a:r>
                  <a:rPr lang="cs-CZ" dirty="0" err="1">
                    <a:sym typeface="Wingdings" panose="05000000000000000000" pitchFamily="2" charset="2"/>
                  </a:rPr>
                  <a:t>war</a:t>
                </a:r>
                <a:r>
                  <a:rPr lang="cs-CZ" dirty="0">
                    <a:sym typeface="Wingdings" panose="05000000000000000000" pitchFamily="2" charset="2"/>
                  </a:rPr>
                  <a:t>“ </a:t>
                </a:r>
                <a:r>
                  <a:rPr lang="en-US" dirty="0">
                    <a:sym typeface="Wingdings" panose="05000000000000000000" pitchFamily="2" charset="2"/>
                  </a:rPr>
                  <a:t>was </a:t>
                </a:r>
                <a:r>
                  <a:rPr lang="cs-CZ" dirty="0" err="1">
                    <a:sym typeface="Wingdings" panose="05000000000000000000" pitchFamily="2" charset="2"/>
                  </a:rPr>
                  <a:t>an</a:t>
                </a:r>
                <a:r>
                  <a:rPr lang="cs-CZ" dirty="0">
                    <a:sym typeface="Wingdings" panose="05000000000000000000" pitchFamily="2" charset="2"/>
                  </a:rPr>
                  <a:t> </a:t>
                </a:r>
                <a:r>
                  <a:rPr lang="en-US" dirty="0">
                    <a:sym typeface="Wingdings" panose="05000000000000000000" pitchFamily="2" charset="2"/>
                  </a:rPr>
                  <a:t>extended dominance of traditional DVD which then transitioned directly to online downloads and streaming</a:t>
                </a:r>
              </a:p>
              <a:p>
                <a:pPr marL="914400" lvl="2" indent="0">
                  <a:buNone/>
                </a:pPr>
                <a:r>
                  <a:rPr lang="en-US" dirty="0">
                    <a:sym typeface="Wingdings" panose="05000000000000000000" pitchFamily="2" charset="2"/>
                  </a:rPr>
                  <a:t>    lack of standardization may slow down adoption</a:t>
                </a:r>
              </a:p>
              <a:p>
                <a:pPr lvl="1"/>
                <a:r>
                  <a:rPr lang="en-US" sz="2000" b="1" dirty="0">
                    <a:sym typeface="Wingdings" panose="05000000000000000000" pitchFamily="2" charset="2"/>
                  </a:rPr>
                  <a:t>Example 2</a:t>
                </a:r>
                <a:r>
                  <a:rPr lang="en-US" sz="2000" dirty="0">
                    <a:sym typeface="Wingdings" panose="05000000000000000000" pitchFamily="2" charset="2"/>
                  </a:rPr>
                  <a:t>: USB-C vs. Lightning</a:t>
                </a:r>
              </a:p>
              <a:p>
                <a:pPr lvl="2"/>
                <a:r>
                  <a:rPr lang="en-US" dirty="0">
                    <a:sym typeface="Wingdings" panose="05000000000000000000" pitchFamily="2" charset="2"/>
                  </a:rPr>
                  <a:t>European Commission pushing for a single standard based on USB-C</a:t>
                </a:r>
                <a:endParaRPr lang="cs-CZ" dirty="0">
                  <a:sym typeface="Wingdings" panose="05000000000000000000" pitchFamily="2" charset="2"/>
                </a:endParaRPr>
              </a:p>
              <a:p>
                <a:pPr lvl="2"/>
                <a:r>
                  <a:rPr lang="cs-CZ" dirty="0" err="1">
                    <a:sym typeface="Wingdings" panose="05000000000000000000" pitchFamily="2" charset="2"/>
                  </a:rPr>
                  <a:t>Benefits</a:t>
                </a:r>
                <a:r>
                  <a:rPr lang="cs-CZ" dirty="0">
                    <a:sym typeface="Wingdings" panose="05000000000000000000" pitchFamily="2" charset="2"/>
                  </a:rPr>
                  <a:t>: </a:t>
                </a:r>
                <a:r>
                  <a:rPr lang="cs-CZ" dirty="0" err="1">
                    <a:sym typeface="Wingdings" panose="05000000000000000000" pitchFamily="2" charset="2"/>
                  </a:rPr>
                  <a:t>convenient</a:t>
                </a:r>
                <a:r>
                  <a:rPr lang="cs-CZ" dirty="0">
                    <a:sym typeface="Wingdings" panose="05000000000000000000" pitchFamily="2" charset="2"/>
                  </a:rPr>
                  <a:t>, </a:t>
                </a:r>
                <a:r>
                  <a:rPr lang="cs-CZ" dirty="0" err="1">
                    <a:sym typeface="Wingdings" panose="05000000000000000000" pitchFamily="2" charset="2"/>
                  </a:rPr>
                  <a:t>prevents</a:t>
                </a:r>
                <a:r>
                  <a:rPr lang="cs-CZ" dirty="0">
                    <a:sym typeface="Wingdings" panose="05000000000000000000" pitchFamily="2" charset="2"/>
                  </a:rPr>
                  <a:t> </a:t>
                </a:r>
                <a:r>
                  <a:rPr lang="cs-CZ" dirty="0" err="1">
                    <a:sym typeface="Wingdings" panose="05000000000000000000" pitchFamily="2" charset="2"/>
                  </a:rPr>
                  <a:t>waste</a:t>
                </a:r>
                <a:r>
                  <a:rPr lang="cs-CZ" dirty="0">
                    <a:sym typeface="Wingdings" panose="05000000000000000000" pitchFamily="2" charset="2"/>
                  </a:rPr>
                  <a:t>...</a:t>
                </a:r>
              </a:p>
              <a:p>
                <a:pPr lvl="2"/>
                <a:r>
                  <a:rPr lang="cs-CZ" dirty="0" err="1">
                    <a:sym typeface="Wingdings" panose="05000000000000000000" pitchFamily="2" charset="2"/>
                  </a:rPr>
                  <a:t>Costs</a:t>
                </a:r>
                <a:r>
                  <a:rPr lang="cs-CZ" dirty="0">
                    <a:sym typeface="Wingdings" panose="05000000000000000000" pitchFamily="2" charset="2"/>
                  </a:rPr>
                  <a:t>: </a:t>
                </a:r>
                <a:r>
                  <a:rPr lang="cs-CZ" dirty="0" err="1">
                    <a:sym typeface="Wingdings" panose="05000000000000000000" pitchFamily="2" charset="2"/>
                  </a:rPr>
                  <a:t>might</a:t>
                </a:r>
                <a:r>
                  <a:rPr lang="cs-CZ" dirty="0">
                    <a:sym typeface="Wingdings" panose="05000000000000000000" pitchFamily="2" charset="2"/>
                  </a:rPr>
                  <a:t> </a:t>
                </a:r>
                <a:r>
                  <a:rPr lang="cs-CZ" dirty="0" err="1">
                    <a:sym typeface="Wingdings" panose="05000000000000000000" pitchFamily="2" charset="2"/>
                  </a:rPr>
                  <a:t>stiffle</a:t>
                </a:r>
                <a:r>
                  <a:rPr lang="cs-CZ" dirty="0">
                    <a:sym typeface="Wingdings" panose="05000000000000000000" pitchFamily="2" charset="2"/>
                  </a:rPr>
                  <a:t> </a:t>
                </a:r>
                <a:r>
                  <a:rPr lang="cs-CZ" dirty="0" err="1">
                    <a:sym typeface="Wingdings" panose="05000000000000000000" pitchFamily="2" charset="2"/>
                  </a:rPr>
                  <a:t>innovation</a:t>
                </a:r>
                <a:r>
                  <a:rPr lang="cs-CZ" dirty="0">
                    <a:sym typeface="Wingdings" panose="05000000000000000000" pitchFamily="2" charset="2"/>
                  </a:rPr>
                  <a:t> (</a:t>
                </a:r>
                <a:r>
                  <a:rPr lang="cs-CZ" dirty="0" err="1">
                    <a:sym typeface="Wingdings" panose="05000000000000000000" pitchFamily="2" charset="2"/>
                  </a:rPr>
                  <a:t>see</a:t>
                </a:r>
                <a:r>
                  <a:rPr lang="cs-CZ" dirty="0">
                    <a:sym typeface="Wingdings" panose="05000000000000000000" pitchFamily="2" charset="2"/>
                  </a:rPr>
                  <a:t> </a:t>
                </a:r>
                <a:r>
                  <a:rPr lang="cs-CZ" dirty="0" err="1">
                    <a:sym typeface="Wingdings" panose="05000000000000000000" pitchFamily="2" charset="2"/>
                  </a:rPr>
                  <a:t>critical</a:t>
                </a:r>
                <a:r>
                  <a:rPr lang="cs-CZ" dirty="0">
                    <a:sym typeface="Wingdings" panose="05000000000000000000" pitchFamily="2" charset="2"/>
                  </a:rPr>
                  <a:t> </a:t>
                </a:r>
                <a:r>
                  <a:rPr lang="cs-CZ" dirty="0" err="1">
                    <a:sym typeface="Wingdings" panose="05000000000000000000" pitchFamily="2" charset="2"/>
                  </a:rPr>
                  <a:t>discussion</a:t>
                </a:r>
                <a:r>
                  <a:rPr lang="cs-CZ" dirty="0">
                    <a:sym typeface="Wingdings" panose="05000000000000000000" pitchFamily="2" charset="2"/>
                  </a:rPr>
                  <a:t> </a:t>
                </a:r>
                <a:r>
                  <a:rPr lang="cs-CZ" dirty="0">
                    <a:sym typeface="Wingdings" panose="05000000000000000000" pitchFamily="2" charset="2"/>
                    <a:hlinkClick r:id="rId3"/>
                  </a:rPr>
                  <a:t>in </a:t>
                </a:r>
                <a:r>
                  <a:rPr lang="cs-CZ" dirty="0" err="1">
                    <a:sym typeface="Wingdings" panose="05000000000000000000" pitchFamily="2" charset="2"/>
                    <a:hlinkClick r:id="rId3"/>
                  </a:rPr>
                  <a:t>The</a:t>
                </a:r>
                <a:r>
                  <a:rPr lang="cs-CZ" dirty="0">
                    <a:sym typeface="Wingdings" panose="05000000000000000000" pitchFamily="2" charset="2"/>
                    <a:hlinkClick r:id="rId3"/>
                  </a:rPr>
                  <a:t> </a:t>
                </a:r>
                <a:r>
                  <a:rPr lang="cs-CZ" dirty="0" err="1">
                    <a:sym typeface="Wingdings" panose="05000000000000000000" pitchFamily="2" charset="2"/>
                    <a:hlinkClick r:id="rId3"/>
                  </a:rPr>
                  <a:t>Economist</a:t>
                </a:r>
                <a:r>
                  <a:rPr lang="cs-CZ" dirty="0">
                    <a:sym typeface="Wingdings" panose="05000000000000000000" pitchFamily="2" charset="2"/>
                  </a:rPr>
                  <a:t>)</a:t>
                </a:r>
              </a:p>
              <a:p>
                <a:pPr lvl="2"/>
                <a:endParaRPr lang="en-US" dirty="0">
                  <a:sym typeface="Wingdings" panose="05000000000000000000" pitchFamily="2" charset="2"/>
                </a:endParaRPr>
              </a:p>
            </p:txBody>
          </p:sp>
        </mc:Choice>
        <mc:Fallback xmlns="">
          <p:sp>
            <p:nvSpPr>
              <p:cNvPr id="3" name="Content Placeholder 2">
                <a:extLst>
                  <a:ext uri="{FF2B5EF4-FFF2-40B4-BE49-F238E27FC236}">
                    <a16:creationId xmlns:a16="http://schemas.microsoft.com/office/drawing/2014/main" id="{49AF8558-D517-441C-B1E2-B36062CB8934}"/>
                  </a:ext>
                </a:extLst>
              </p:cNvPr>
              <p:cNvSpPr>
                <a:spLocks noGrp="1" noRot="1" noChangeAspect="1" noMove="1" noResize="1" noEditPoints="1" noAdjustHandles="1" noChangeArrowheads="1" noChangeShapeType="1" noTextEdit="1"/>
              </p:cNvSpPr>
              <p:nvPr>
                <p:ph idx="1"/>
              </p:nvPr>
            </p:nvSpPr>
            <p:spPr>
              <a:xfrm>
                <a:off x="845074" y="1466672"/>
                <a:ext cx="8795111" cy="5391327"/>
              </a:xfrm>
              <a:blipFill>
                <a:blip r:embed="rId4"/>
                <a:stretch>
                  <a:fillRect l="-763" t="-1244"/>
                </a:stretch>
              </a:blipFill>
            </p:spPr>
            <p:txBody>
              <a:bodyPr/>
              <a:lstStyle/>
              <a:p>
                <a:r>
                  <a:rPr lang="en-US">
                    <a:noFill/>
                  </a:rPr>
                  <a:t> </a:t>
                </a:r>
              </a:p>
            </p:txBody>
          </p:sp>
        </mc:Fallback>
      </mc:AlternateContent>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err="1"/>
              <a:t>Standardisation</a:t>
            </a:r>
            <a:r>
              <a:rPr lang="cs-CZ" dirty="0"/>
              <a:t> game</a:t>
            </a:r>
            <a:r>
              <a:rPr lang="en-US" dirty="0"/>
              <a:t>: 4 options</a:t>
            </a:r>
            <a:endParaRPr lang="cs-CZ" dirty="0"/>
          </a:p>
        </p:txBody>
      </p:sp>
      <p:pic>
        <p:nvPicPr>
          <p:cNvPr id="2" name="Picture 2" descr="Vývoj technologie videodisků - Válka formátů - HD DVD vs. Blu-ray | TV Freak">
            <a:extLst>
              <a:ext uri="{FF2B5EF4-FFF2-40B4-BE49-F238E27FC236}">
                <a16:creationId xmlns:a16="http://schemas.microsoft.com/office/drawing/2014/main" id="{5DB5DD87-807B-3F0D-105A-EAA83293E5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2931" y="223686"/>
            <a:ext cx="3879069" cy="1970567"/>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USB-C vs. Lightning Port: What's the Difference?">
            <a:extLst>
              <a:ext uri="{FF2B5EF4-FFF2-40B4-BE49-F238E27FC236}">
                <a16:creationId xmlns:a16="http://schemas.microsoft.com/office/drawing/2014/main" id="{9AC5C61B-18FD-8DAB-951F-4B58549915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20225" y="3842318"/>
            <a:ext cx="2771775" cy="1647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19805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45074" y="1466672"/>
                <a:ext cx="11186505" cy="5391328"/>
              </a:xfrm>
            </p:spPr>
            <p:txBody>
              <a:bodyPr>
                <a:normAutofit/>
              </a:bodyPr>
              <a:lstStyle/>
              <a:p>
                <a:pPr marL="0" indent="0">
                  <a:buNone/>
                </a:pPr>
                <a:r>
                  <a:rPr lang="en-US" sz="2000" b="1" dirty="0">
                    <a:sym typeface="Wingdings" panose="05000000000000000000" pitchFamily="2" charset="2"/>
                  </a:rPr>
                  <a:t>4. “Pesky little brother”</a:t>
                </a:r>
              </a:p>
              <a:p>
                <a:pPr lvl="1"/>
                <a:r>
                  <a:rPr lang="en-US" sz="2000" dirty="0">
                    <a:sym typeface="Wingdings" panose="05000000000000000000" pitchFamily="2" charset="2"/>
                  </a:rPr>
                  <a:t>One firm prefers incompatibility while the other (the “pesky little brother”) prefers compatibility</a:t>
                </a:r>
              </a:p>
              <a:p>
                <a:pPr lvl="1"/>
                <a:r>
                  <a:rPr lang="en-US" sz="2000" dirty="0"/>
                  <a:t>The case if </a:t>
                </a:r>
                <a14:m>
                  <m:oMath xmlns:m="http://schemas.openxmlformats.org/officeDocument/2006/math">
                    <m:sSubSup>
                      <m:sSubSupPr>
                        <m:ctrlPr>
                          <a:rPr lang="cs-CZ" sz="2000" i="1">
                            <a:latin typeface="Cambria Math" panose="02040503050406030204" pitchFamily="18" charset="0"/>
                          </a:rPr>
                        </m:ctrlPr>
                      </m:sSubSupPr>
                      <m:e>
                        <m:r>
                          <a:rPr lang="cs-CZ" sz="2000" i="1">
                            <a:latin typeface="Cambria Math" panose="02040503050406030204" pitchFamily="18" charset="0"/>
                            <a:ea typeface="Cambria Math" panose="02040503050406030204" pitchFamily="18" charset="0"/>
                          </a:rPr>
                          <m:t>𝜋</m:t>
                        </m:r>
                      </m:e>
                      <m:sub>
                        <m:r>
                          <a:rPr lang="en-US" sz="2000" i="1">
                            <a:latin typeface="Cambria Math" panose="02040503050406030204" pitchFamily="18" charset="0"/>
                          </a:rPr>
                          <m:t>1</m:t>
                        </m:r>
                      </m:sub>
                      <m:sup>
                        <m:r>
                          <a:rPr lang="en-US" sz="2000" i="1">
                            <a:latin typeface="Cambria Math" panose="02040503050406030204" pitchFamily="18" charset="0"/>
                          </a:rPr>
                          <m:t>𝐴𝐴</m:t>
                        </m:r>
                      </m:sup>
                    </m:sSubSup>
                  </m:oMath>
                </a14:m>
                <a:r>
                  <a:rPr lang="en-US" sz="2000" dirty="0">
                    <a:sym typeface="Wingdings" panose="05000000000000000000" pitchFamily="2" charset="2"/>
                  </a:rPr>
                  <a:t>&gt;</a:t>
                </a:r>
                <a14:m>
                  <m:oMath xmlns:m="http://schemas.openxmlformats.org/officeDocument/2006/math">
                    <m:sSubSup>
                      <m:sSubSupPr>
                        <m:ctrlPr>
                          <a:rPr lang="cs-CZ" sz="2000" i="1">
                            <a:latin typeface="Cambria Math" panose="02040503050406030204" pitchFamily="18" charset="0"/>
                          </a:rPr>
                        </m:ctrlPr>
                      </m:sSubSupPr>
                      <m:e>
                        <m:r>
                          <a:rPr lang="cs-CZ" sz="2000" i="1">
                            <a:latin typeface="Cambria Math" panose="02040503050406030204" pitchFamily="18" charset="0"/>
                            <a:ea typeface="Cambria Math" panose="02040503050406030204" pitchFamily="18" charset="0"/>
                          </a:rPr>
                          <m:t>𝜋</m:t>
                        </m:r>
                      </m:e>
                      <m:sub>
                        <m:r>
                          <a:rPr lang="en-US" sz="2000" i="1">
                            <a:latin typeface="Cambria Math" panose="02040503050406030204" pitchFamily="18" charset="0"/>
                          </a:rPr>
                          <m:t>1</m:t>
                        </m:r>
                      </m:sub>
                      <m:sup>
                        <m:r>
                          <a:rPr lang="en-US" sz="2000" i="1">
                            <a:latin typeface="Cambria Math" panose="02040503050406030204" pitchFamily="18" charset="0"/>
                          </a:rPr>
                          <m:t>𝐵𝐴</m:t>
                        </m:r>
                      </m:sup>
                    </m:sSubSup>
                  </m:oMath>
                </a14:m>
                <a:r>
                  <a:rPr lang="en-US" sz="2000" dirty="0">
                    <a:sym typeface="Wingdings" panose="05000000000000000000" pitchFamily="2" charset="2"/>
                  </a:rPr>
                  <a:t>, </a:t>
                </a:r>
                <a14:m>
                  <m:oMath xmlns:m="http://schemas.openxmlformats.org/officeDocument/2006/math">
                    <m:sSubSup>
                      <m:sSubSupPr>
                        <m:ctrlPr>
                          <a:rPr lang="cs-CZ" sz="2000" i="1">
                            <a:latin typeface="Cambria Math" panose="02040503050406030204" pitchFamily="18" charset="0"/>
                          </a:rPr>
                        </m:ctrlPr>
                      </m:sSubSupPr>
                      <m:e>
                        <m:r>
                          <a:rPr lang="cs-CZ" sz="2000" i="1">
                            <a:latin typeface="Cambria Math" panose="02040503050406030204" pitchFamily="18" charset="0"/>
                            <a:ea typeface="Cambria Math" panose="02040503050406030204" pitchFamily="18" charset="0"/>
                          </a:rPr>
                          <m:t>𝜋</m:t>
                        </m:r>
                      </m:e>
                      <m:sub>
                        <m:r>
                          <a:rPr lang="en-US" sz="2000" i="1">
                            <a:latin typeface="Cambria Math" panose="02040503050406030204" pitchFamily="18" charset="0"/>
                          </a:rPr>
                          <m:t>1</m:t>
                        </m:r>
                      </m:sub>
                      <m:sup>
                        <m:r>
                          <a:rPr lang="en-US" sz="2000" b="0" i="1" smtClean="0">
                            <a:latin typeface="Cambria Math" panose="02040503050406030204" pitchFamily="18" charset="0"/>
                          </a:rPr>
                          <m:t>𝐵</m:t>
                        </m:r>
                        <m:r>
                          <a:rPr lang="en-US" sz="2000" i="1">
                            <a:latin typeface="Cambria Math" panose="02040503050406030204" pitchFamily="18" charset="0"/>
                          </a:rPr>
                          <m:t>𝐵</m:t>
                        </m:r>
                      </m:sup>
                    </m:sSubSup>
                  </m:oMath>
                </a14:m>
                <a:r>
                  <a:rPr lang="en-US" sz="2000" dirty="0">
                    <a:sym typeface="Wingdings" panose="05000000000000000000" pitchFamily="2" charset="2"/>
                  </a:rPr>
                  <a:t>&gt;</a:t>
                </a:r>
                <a14:m>
                  <m:oMath xmlns:m="http://schemas.openxmlformats.org/officeDocument/2006/math">
                    <m:sSubSup>
                      <m:sSubSupPr>
                        <m:ctrlPr>
                          <a:rPr lang="cs-CZ" sz="2000" i="1">
                            <a:latin typeface="Cambria Math" panose="02040503050406030204" pitchFamily="18" charset="0"/>
                          </a:rPr>
                        </m:ctrlPr>
                      </m:sSubSupPr>
                      <m:e>
                        <m:r>
                          <a:rPr lang="cs-CZ" sz="2000" i="1">
                            <a:latin typeface="Cambria Math" panose="02040503050406030204" pitchFamily="18" charset="0"/>
                            <a:ea typeface="Cambria Math" panose="02040503050406030204" pitchFamily="18" charset="0"/>
                          </a:rPr>
                          <m:t>𝜋</m:t>
                        </m:r>
                      </m:e>
                      <m:sub>
                        <m:r>
                          <a:rPr lang="en-US" sz="2000" i="1">
                            <a:latin typeface="Cambria Math" panose="02040503050406030204" pitchFamily="18" charset="0"/>
                          </a:rPr>
                          <m:t>1</m:t>
                        </m:r>
                      </m:sub>
                      <m:sup>
                        <m:r>
                          <a:rPr lang="en-US" sz="2000" b="0" i="1" smtClean="0">
                            <a:latin typeface="Cambria Math" panose="02040503050406030204" pitchFamily="18" charset="0"/>
                          </a:rPr>
                          <m:t>𝐴</m:t>
                        </m:r>
                        <m:r>
                          <a:rPr lang="en-US" sz="2000" i="1">
                            <a:latin typeface="Cambria Math" panose="02040503050406030204" pitchFamily="18" charset="0"/>
                          </a:rPr>
                          <m:t>𝐵</m:t>
                        </m:r>
                      </m:sup>
                    </m:sSubSup>
                  </m:oMath>
                </a14:m>
                <a:r>
                  <a:rPr lang="en-US" sz="2000" dirty="0">
                    <a:sym typeface="Wingdings" panose="05000000000000000000" pitchFamily="2" charset="2"/>
                  </a:rPr>
                  <a:t>, </a:t>
                </a:r>
                <a14:m>
                  <m:oMath xmlns:m="http://schemas.openxmlformats.org/officeDocument/2006/math">
                    <m:sSubSup>
                      <m:sSubSupPr>
                        <m:ctrlPr>
                          <a:rPr lang="cs-CZ" sz="2000" i="1">
                            <a:latin typeface="Cambria Math" panose="02040503050406030204" pitchFamily="18" charset="0"/>
                          </a:rPr>
                        </m:ctrlPr>
                      </m:sSubSupPr>
                      <m:e>
                        <m:r>
                          <a:rPr lang="cs-CZ" sz="2000" i="1">
                            <a:latin typeface="Cambria Math" panose="02040503050406030204" pitchFamily="18" charset="0"/>
                            <a:ea typeface="Cambria Math" panose="02040503050406030204" pitchFamily="18" charset="0"/>
                          </a:rPr>
                          <m:t>𝜋</m:t>
                        </m:r>
                      </m:e>
                      <m:sub>
                        <m:r>
                          <a:rPr lang="en-US" sz="2000" i="1">
                            <a:latin typeface="Cambria Math" panose="02040503050406030204" pitchFamily="18" charset="0"/>
                            <a:ea typeface="Cambria Math" panose="02040503050406030204" pitchFamily="18" charset="0"/>
                          </a:rPr>
                          <m:t>2</m:t>
                        </m:r>
                      </m:sub>
                      <m:sup>
                        <m:r>
                          <a:rPr lang="en-US" sz="2000" i="1">
                            <a:latin typeface="Cambria Math" panose="02040503050406030204" pitchFamily="18" charset="0"/>
                          </a:rPr>
                          <m:t>𝐴𝐵</m:t>
                        </m:r>
                      </m:sup>
                    </m:sSubSup>
                  </m:oMath>
                </a14:m>
                <a:r>
                  <a:rPr lang="en-US" sz="2000" dirty="0">
                    <a:sym typeface="Wingdings" panose="05000000000000000000" pitchFamily="2" charset="2"/>
                  </a:rPr>
                  <a:t>&gt;</a:t>
                </a:r>
                <a14:m>
                  <m:oMath xmlns:m="http://schemas.openxmlformats.org/officeDocument/2006/math">
                    <m:sSubSup>
                      <m:sSubSupPr>
                        <m:ctrlPr>
                          <a:rPr lang="cs-CZ" sz="2000" i="1">
                            <a:latin typeface="Cambria Math" panose="02040503050406030204" pitchFamily="18" charset="0"/>
                          </a:rPr>
                        </m:ctrlPr>
                      </m:sSubSupPr>
                      <m:e>
                        <m:r>
                          <a:rPr lang="cs-CZ" sz="2000" i="1">
                            <a:latin typeface="Cambria Math" panose="02040503050406030204" pitchFamily="18" charset="0"/>
                            <a:ea typeface="Cambria Math" panose="02040503050406030204" pitchFamily="18" charset="0"/>
                          </a:rPr>
                          <m:t>𝜋</m:t>
                        </m:r>
                      </m:e>
                      <m:sub>
                        <m:r>
                          <a:rPr lang="en-US" sz="2000" i="1">
                            <a:latin typeface="Cambria Math" panose="02040503050406030204" pitchFamily="18" charset="0"/>
                            <a:ea typeface="Cambria Math" panose="02040503050406030204" pitchFamily="18" charset="0"/>
                          </a:rPr>
                          <m:t>2</m:t>
                        </m:r>
                      </m:sub>
                      <m:sup>
                        <m:r>
                          <a:rPr lang="en-US" sz="2000" i="1">
                            <a:latin typeface="Cambria Math" panose="02040503050406030204" pitchFamily="18" charset="0"/>
                          </a:rPr>
                          <m:t>𝐴𝐴</m:t>
                        </m:r>
                      </m:sup>
                    </m:sSubSup>
                  </m:oMath>
                </a14:m>
                <a:r>
                  <a:rPr lang="en-US" sz="2000" dirty="0">
                    <a:sym typeface="Wingdings" panose="05000000000000000000" pitchFamily="2" charset="2"/>
                  </a:rPr>
                  <a:t>, </a:t>
                </a:r>
                <a14:m>
                  <m:oMath xmlns:m="http://schemas.openxmlformats.org/officeDocument/2006/math">
                    <m:sSubSup>
                      <m:sSubSupPr>
                        <m:ctrlPr>
                          <a:rPr lang="cs-CZ" sz="2000" i="1">
                            <a:latin typeface="Cambria Math" panose="02040503050406030204" pitchFamily="18" charset="0"/>
                          </a:rPr>
                        </m:ctrlPr>
                      </m:sSubSupPr>
                      <m:e>
                        <m:r>
                          <a:rPr lang="cs-CZ" sz="2000" i="1">
                            <a:latin typeface="Cambria Math" panose="02040503050406030204" pitchFamily="18" charset="0"/>
                            <a:ea typeface="Cambria Math" panose="02040503050406030204" pitchFamily="18" charset="0"/>
                          </a:rPr>
                          <m:t>𝜋</m:t>
                        </m:r>
                      </m:e>
                      <m:sub>
                        <m:r>
                          <a:rPr lang="en-US" sz="2000" i="1">
                            <a:latin typeface="Cambria Math" panose="02040503050406030204" pitchFamily="18" charset="0"/>
                            <a:ea typeface="Cambria Math" panose="02040503050406030204" pitchFamily="18" charset="0"/>
                          </a:rPr>
                          <m:t>2</m:t>
                        </m:r>
                      </m:sub>
                      <m:sup>
                        <m:r>
                          <a:rPr lang="en-US" sz="2000" i="1">
                            <a:latin typeface="Cambria Math" panose="02040503050406030204" pitchFamily="18" charset="0"/>
                          </a:rPr>
                          <m:t>𝐵</m:t>
                        </m:r>
                        <m:r>
                          <a:rPr lang="en-US" sz="2000" b="0" i="1" smtClean="0">
                            <a:latin typeface="Cambria Math" panose="02040503050406030204" pitchFamily="18" charset="0"/>
                          </a:rPr>
                          <m:t>𝐴</m:t>
                        </m:r>
                      </m:sup>
                    </m:sSubSup>
                  </m:oMath>
                </a14:m>
                <a:r>
                  <a:rPr lang="en-US" sz="2000" dirty="0">
                    <a:sym typeface="Wingdings" panose="05000000000000000000" pitchFamily="2" charset="2"/>
                  </a:rPr>
                  <a:t>&gt;</a:t>
                </a:r>
                <a14:m>
                  <m:oMath xmlns:m="http://schemas.openxmlformats.org/officeDocument/2006/math">
                    <m:sSubSup>
                      <m:sSubSupPr>
                        <m:ctrlPr>
                          <a:rPr lang="cs-CZ" sz="2000" i="1">
                            <a:latin typeface="Cambria Math" panose="02040503050406030204" pitchFamily="18" charset="0"/>
                          </a:rPr>
                        </m:ctrlPr>
                      </m:sSubSupPr>
                      <m:e>
                        <m:r>
                          <a:rPr lang="cs-CZ" sz="2000" i="1">
                            <a:latin typeface="Cambria Math" panose="02040503050406030204" pitchFamily="18" charset="0"/>
                            <a:ea typeface="Cambria Math" panose="02040503050406030204" pitchFamily="18" charset="0"/>
                          </a:rPr>
                          <m:t>𝜋</m:t>
                        </m:r>
                      </m:e>
                      <m:sub>
                        <m:r>
                          <a:rPr lang="en-US" sz="2000" i="1">
                            <a:latin typeface="Cambria Math" panose="02040503050406030204" pitchFamily="18" charset="0"/>
                            <a:ea typeface="Cambria Math" panose="02040503050406030204" pitchFamily="18" charset="0"/>
                          </a:rPr>
                          <m:t>2</m:t>
                        </m:r>
                      </m:sub>
                      <m:sup>
                        <m:r>
                          <a:rPr lang="en-US" sz="2000" i="1">
                            <a:latin typeface="Cambria Math" panose="02040503050406030204" pitchFamily="18" charset="0"/>
                          </a:rPr>
                          <m:t>𝐵</m:t>
                        </m:r>
                        <m:r>
                          <a:rPr lang="en-US" sz="2000" b="0" i="1" smtClean="0">
                            <a:latin typeface="Cambria Math" panose="02040503050406030204" pitchFamily="18" charset="0"/>
                          </a:rPr>
                          <m:t>𝐵</m:t>
                        </m:r>
                      </m:sup>
                    </m:sSubSup>
                  </m:oMath>
                </a14:m>
                <a:endParaRPr lang="en-US" sz="2000" dirty="0">
                  <a:sym typeface="Wingdings" panose="05000000000000000000" pitchFamily="2" charset="2"/>
                </a:endParaRPr>
              </a:p>
              <a:p>
                <a:pPr lvl="1"/>
                <a:r>
                  <a:rPr lang="en-US" sz="2000" b="1" dirty="0">
                    <a:sym typeface="Wingdings" panose="05000000000000000000" pitchFamily="2" charset="2"/>
                  </a:rPr>
                  <a:t>Example</a:t>
                </a:r>
                <a:r>
                  <a:rPr lang="en-US" sz="2000" dirty="0">
                    <a:sym typeface="Wingdings" panose="05000000000000000000" pitchFamily="2" charset="2"/>
                  </a:rPr>
                  <a:t>: Digital Rights Management (DRM) systems</a:t>
                </a:r>
              </a:p>
              <a:p>
                <a:pPr lvl="2"/>
                <a:r>
                  <a:rPr lang="en-US" dirty="0">
                    <a:sym typeface="Wingdings" panose="05000000000000000000" pitchFamily="2" charset="2"/>
                  </a:rPr>
                  <a:t>Apple refused to share its standard for music downloaded from iTunes (</a:t>
                </a:r>
                <a:r>
                  <a:rPr lang="en-US" dirty="0" err="1">
                    <a:sym typeface="Wingdings" panose="05000000000000000000" pitchFamily="2" charset="2"/>
                  </a:rPr>
                  <a:t>FairPlay</a:t>
                </a:r>
                <a:r>
                  <a:rPr lang="en-US" dirty="0">
                    <a:sym typeface="Wingdings" panose="05000000000000000000" pitchFamily="2" charset="2"/>
                  </a:rPr>
                  <a:t>) with other companies</a:t>
                </a:r>
              </a:p>
              <a:p>
                <a:pPr lvl="2"/>
                <a:r>
                  <a:rPr lang="en-US" dirty="0">
                    <a:sym typeface="Wingdings" panose="05000000000000000000" pitchFamily="2" charset="2"/>
                  </a:rPr>
                  <a:t>Virgin Mega unsuccessfully sued Apple for not licensing the access</a:t>
                </a:r>
              </a:p>
            </p:txBody>
          </p:sp>
        </mc:Choice>
        <mc:Fallback xmlns="">
          <p:sp>
            <p:nvSpPr>
              <p:cNvPr id="3" name="Content Placeholder 2">
                <a:extLst>
                  <a:ext uri="{FF2B5EF4-FFF2-40B4-BE49-F238E27FC236}">
                    <a16:creationId xmlns:a16="http://schemas.microsoft.com/office/drawing/2014/main" id="{49AF8558-D517-441C-B1E2-B36062CB8934}"/>
                  </a:ext>
                </a:extLst>
              </p:cNvPr>
              <p:cNvSpPr>
                <a:spLocks noGrp="1" noRot="1" noChangeAspect="1" noMove="1" noResize="1" noEditPoints="1" noAdjustHandles="1" noChangeArrowheads="1" noChangeShapeType="1" noTextEdit="1"/>
              </p:cNvSpPr>
              <p:nvPr>
                <p:ph idx="1"/>
              </p:nvPr>
            </p:nvSpPr>
            <p:spPr>
              <a:xfrm>
                <a:off x="845074" y="1466672"/>
                <a:ext cx="11186505" cy="5391328"/>
              </a:xfrm>
              <a:blipFill>
                <a:blip r:embed="rId3"/>
                <a:stretch>
                  <a:fillRect l="-599" t="-1244"/>
                </a:stretch>
              </a:blipFill>
            </p:spPr>
            <p:txBody>
              <a:bodyPr/>
              <a:lstStyle/>
              <a:p>
                <a:r>
                  <a:rPr lang="en-US">
                    <a:noFill/>
                  </a:rPr>
                  <a:t> </a:t>
                </a:r>
              </a:p>
            </p:txBody>
          </p:sp>
        </mc:Fallback>
      </mc:AlternateContent>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err="1"/>
              <a:t>Standardisation</a:t>
            </a:r>
            <a:r>
              <a:rPr lang="cs-CZ" dirty="0"/>
              <a:t> game</a:t>
            </a:r>
            <a:r>
              <a:rPr lang="en-US" dirty="0"/>
              <a:t>: 4 options</a:t>
            </a:r>
            <a:endParaRPr lang="cs-CZ" dirty="0"/>
          </a:p>
        </p:txBody>
      </p:sp>
      <p:pic>
        <p:nvPicPr>
          <p:cNvPr id="14340" name="Picture 4" descr="La historia de éxito Virgin Megastore | NETCONOMY">
            <a:extLst>
              <a:ext uri="{FF2B5EF4-FFF2-40B4-BE49-F238E27FC236}">
                <a16:creationId xmlns:a16="http://schemas.microsoft.com/office/drawing/2014/main" id="{27CAD15D-42F5-C2F1-331E-06D2844823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2086" y="3993274"/>
            <a:ext cx="5216156" cy="2506653"/>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Apple-Logo | Amsoft">
            <a:extLst>
              <a:ext uri="{FF2B5EF4-FFF2-40B4-BE49-F238E27FC236}">
                <a16:creationId xmlns:a16="http://schemas.microsoft.com/office/drawing/2014/main" id="{7C8A3FC6-D363-DC04-2302-608B8BB4E8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89716" y="4147957"/>
            <a:ext cx="3906284" cy="2197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50158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45074" y="1466672"/>
            <a:ext cx="11186505" cy="5391328"/>
          </a:xfrm>
        </p:spPr>
        <p:txBody>
          <a:bodyPr>
            <a:normAutofit/>
          </a:bodyPr>
          <a:lstStyle/>
          <a:p>
            <a:r>
              <a:rPr lang="en-US" sz="2000" b="1" dirty="0">
                <a:sym typeface="Wingdings" panose="05000000000000000000" pitchFamily="2" charset="2"/>
              </a:rPr>
              <a:t>Early standardization more likely </a:t>
            </a:r>
            <a:r>
              <a:rPr lang="en-US" sz="2000" dirty="0">
                <a:sym typeface="Wingdings" panose="05000000000000000000" pitchFamily="2" charset="2"/>
              </a:rPr>
              <a:t>if firms</a:t>
            </a:r>
          </a:p>
          <a:p>
            <a:pPr lvl="1"/>
            <a:r>
              <a:rPr lang="en-US" sz="2000" dirty="0">
                <a:sym typeface="Wingdings" panose="05000000000000000000" pitchFamily="2" charset="2"/>
              </a:rPr>
              <a:t>More symmetric</a:t>
            </a:r>
          </a:p>
          <a:p>
            <a:pPr lvl="1"/>
            <a:r>
              <a:rPr lang="en-US" sz="2000" dirty="0">
                <a:sym typeface="Wingdings" panose="05000000000000000000" pitchFamily="2" charset="2"/>
              </a:rPr>
              <a:t>Do not have strong preferences for particular goods</a:t>
            </a:r>
          </a:p>
          <a:p>
            <a:r>
              <a:rPr lang="en-US" sz="2000" b="1" dirty="0">
                <a:sym typeface="Wingdings" panose="05000000000000000000" pitchFamily="2" charset="2"/>
              </a:rPr>
              <a:t>Consumer and producer interests differ</a:t>
            </a:r>
            <a:r>
              <a:rPr lang="en-US" sz="2000" dirty="0">
                <a:sym typeface="Wingdings" panose="05000000000000000000" pitchFamily="2" charset="2"/>
              </a:rPr>
              <a:t> because</a:t>
            </a:r>
          </a:p>
          <a:p>
            <a:pPr lvl="1"/>
            <a:r>
              <a:rPr lang="en-US" sz="2000" dirty="0">
                <a:sym typeface="Wingdings" panose="05000000000000000000" pitchFamily="2" charset="2"/>
              </a:rPr>
              <a:t>Consumers don’t feel full costs of standardization</a:t>
            </a:r>
          </a:p>
          <a:p>
            <a:pPr lvl="1"/>
            <a:r>
              <a:rPr lang="en-US" sz="2000" dirty="0">
                <a:sym typeface="Wingdings" panose="05000000000000000000" pitchFamily="2" charset="2"/>
              </a:rPr>
              <a:t>Producers don’t fully appropriate the benefits of standardization</a:t>
            </a:r>
          </a:p>
          <a:p>
            <a:r>
              <a:rPr lang="en-US" sz="2000" dirty="0">
                <a:sym typeface="Wingdings" panose="05000000000000000000" pitchFamily="2" charset="2"/>
              </a:rPr>
              <a:t>Incompatibility can be used to </a:t>
            </a:r>
            <a:r>
              <a:rPr lang="en-US" sz="2000" b="1" dirty="0">
                <a:sym typeface="Wingdings" panose="05000000000000000000" pitchFamily="2" charset="2"/>
              </a:rPr>
              <a:t>deter entry</a:t>
            </a:r>
            <a:r>
              <a:rPr lang="en-US" sz="2000" dirty="0">
                <a:sym typeface="Wingdings" panose="05000000000000000000" pitchFamily="2" charset="2"/>
              </a:rPr>
              <a:t> if</a:t>
            </a:r>
          </a:p>
          <a:p>
            <a:pPr lvl="1"/>
            <a:r>
              <a:rPr lang="en-US" sz="2000" dirty="0">
                <a:sym typeface="Wingdings" panose="05000000000000000000" pitchFamily="2" charset="2"/>
              </a:rPr>
              <a:t>Sufficiently strong network effects</a:t>
            </a:r>
          </a:p>
          <a:p>
            <a:pPr lvl="1"/>
            <a:r>
              <a:rPr lang="en-US" sz="2000" dirty="0">
                <a:sym typeface="Wingdings" panose="05000000000000000000" pitchFamily="2" charset="2"/>
              </a:rPr>
              <a:t>AND Sufficiently poor compatibility </a:t>
            </a:r>
          </a:p>
          <a:p>
            <a:pPr lvl="1"/>
            <a:r>
              <a:rPr lang="en-US" sz="2000" dirty="0">
                <a:sym typeface="Wingdings" panose="05000000000000000000" pitchFamily="2" charset="2"/>
              </a:rPr>
              <a:t>AND Sufficiently large installed base by the incumbent</a:t>
            </a:r>
          </a:p>
          <a:p>
            <a:r>
              <a:rPr lang="en-US" sz="2000" dirty="0">
                <a:sym typeface="Wingdings" panose="05000000000000000000" pitchFamily="2" charset="2"/>
              </a:rPr>
              <a:t>A new superior product will want to be</a:t>
            </a:r>
          </a:p>
          <a:p>
            <a:pPr lvl="1"/>
            <a:r>
              <a:rPr lang="en-US" sz="2000" b="1" dirty="0">
                <a:sym typeface="Wingdings" panose="05000000000000000000" pitchFamily="2" charset="2"/>
              </a:rPr>
              <a:t>Compatible</a:t>
            </a:r>
            <a:r>
              <a:rPr lang="en-US" sz="2000" dirty="0">
                <a:sym typeface="Wingdings" panose="05000000000000000000" pitchFamily="2" charset="2"/>
              </a:rPr>
              <a:t> if the improvement rather incremental</a:t>
            </a:r>
            <a:r>
              <a:rPr lang="cs-CZ" sz="2000" dirty="0">
                <a:sym typeface="Wingdings" panose="05000000000000000000" pitchFamily="2" charset="2"/>
              </a:rPr>
              <a:t> (to </a:t>
            </a:r>
            <a:r>
              <a:rPr lang="cs-CZ" sz="2000" dirty="0" err="1">
                <a:sym typeface="Wingdings" panose="05000000000000000000" pitchFamily="2" charset="2"/>
              </a:rPr>
              <a:t>steal</a:t>
            </a:r>
            <a:r>
              <a:rPr lang="cs-CZ" sz="2000" dirty="0">
                <a:sym typeface="Wingdings" panose="05000000000000000000" pitchFamily="2" charset="2"/>
              </a:rPr>
              <a:t> a lot </a:t>
            </a:r>
            <a:r>
              <a:rPr lang="cs-CZ" sz="2000" dirty="0" err="1">
                <a:sym typeface="Wingdings" panose="05000000000000000000" pitchFamily="2" charset="2"/>
              </a:rPr>
              <a:t>of</a:t>
            </a:r>
            <a:r>
              <a:rPr lang="cs-CZ" sz="2000" dirty="0">
                <a:sym typeface="Wingdings" panose="05000000000000000000" pitchFamily="2" charset="2"/>
              </a:rPr>
              <a:t> </a:t>
            </a:r>
            <a:r>
              <a:rPr lang="cs-CZ" sz="2000" dirty="0" err="1">
                <a:sym typeface="Wingdings" panose="05000000000000000000" pitchFamily="2" charset="2"/>
              </a:rPr>
              <a:t>customers</a:t>
            </a:r>
            <a:r>
              <a:rPr lang="cs-CZ" sz="2000" dirty="0">
                <a:sym typeface="Wingdings" panose="05000000000000000000" pitchFamily="2" charset="2"/>
              </a:rPr>
              <a:t>)</a:t>
            </a:r>
            <a:endParaRPr lang="en-US" sz="2000" dirty="0">
              <a:sym typeface="Wingdings" panose="05000000000000000000" pitchFamily="2" charset="2"/>
            </a:endParaRPr>
          </a:p>
          <a:p>
            <a:pPr lvl="1"/>
            <a:r>
              <a:rPr lang="en-US" sz="2000" b="1" dirty="0">
                <a:sym typeface="Wingdings" panose="05000000000000000000" pitchFamily="2" charset="2"/>
              </a:rPr>
              <a:t>Incompatible</a:t>
            </a:r>
            <a:r>
              <a:rPr lang="en-US" sz="2000" dirty="0">
                <a:sym typeface="Wingdings" panose="05000000000000000000" pitchFamily="2" charset="2"/>
              </a:rPr>
              <a:t> if the improvement very large</a:t>
            </a:r>
            <a:r>
              <a:rPr lang="cs-CZ" sz="2000" dirty="0">
                <a:sym typeface="Wingdings" panose="05000000000000000000" pitchFamily="2" charset="2"/>
              </a:rPr>
              <a:t> (to </a:t>
            </a:r>
            <a:r>
              <a:rPr lang="cs-CZ" sz="2000" dirty="0" err="1">
                <a:sym typeface="Wingdings" panose="05000000000000000000" pitchFamily="2" charset="2"/>
              </a:rPr>
              <a:t>lock</a:t>
            </a:r>
            <a:r>
              <a:rPr lang="cs-CZ" sz="2000" dirty="0">
                <a:sym typeface="Wingdings" panose="05000000000000000000" pitchFamily="2" charset="2"/>
              </a:rPr>
              <a:t>-in </a:t>
            </a:r>
            <a:r>
              <a:rPr lang="cs-CZ" sz="2000" dirty="0" err="1">
                <a:sym typeface="Wingdings" panose="05000000000000000000" pitchFamily="2" charset="2"/>
              </a:rPr>
              <a:t>their</a:t>
            </a:r>
            <a:r>
              <a:rPr lang="cs-CZ" sz="2000" dirty="0">
                <a:sym typeface="Wingdings" panose="05000000000000000000" pitchFamily="2" charset="2"/>
              </a:rPr>
              <a:t> </a:t>
            </a:r>
            <a:r>
              <a:rPr lang="cs-CZ" sz="2000" dirty="0" err="1">
                <a:sym typeface="Wingdings" panose="05000000000000000000" pitchFamily="2" charset="2"/>
              </a:rPr>
              <a:t>customers</a:t>
            </a:r>
            <a:r>
              <a:rPr lang="cs-CZ" sz="2000" dirty="0">
                <a:sym typeface="Wingdings" panose="05000000000000000000" pitchFamily="2" charset="2"/>
              </a:rPr>
              <a:t>)</a:t>
            </a:r>
            <a:endParaRPr lang="en-US" sz="2000" dirty="0">
              <a:sym typeface="Wingdings" panose="05000000000000000000" pitchFamily="2" charset="2"/>
            </a:endParaRPr>
          </a:p>
        </p:txBody>
      </p:sp>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err="1"/>
              <a:t>Standardisation</a:t>
            </a:r>
            <a:r>
              <a:rPr lang="cs-CZ" dirty="0"/>
              <a:t> game</a:t>
            </a:r>
            <a:r>
              <a:rPr lang="en-US" dirty="0"/>
              <a:t>: some results</a:t>
            </a:r>
            <a:endParaRPr lang="cs-CZ" dirty="0"/>
          </a:p>
        </p:txBody>
      </p:sp>
    </p:spTree>
    <p:extLst>
      <p:ext uri="{BB962C8B-B14F-4D97-AF65-F5344CB8AC3E}">
        <p14:creationId xmlns:p14="http://schemas.microsoft.com/office/powerpoint/2010/main" val="27637423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45074" y="1466672"/>
            <a:ext cx="11186505" cy="5391328"/>
          </a:xfrm>
        </p:spPr>
        <p:txBody>
          <a:bodyPr>
            <a:normAutofit/>
          </a:bodyPr>
          <a:lstStyle/>
          <a:p>
            <a:r>
              <a:rPr lang="en-US" sz="2000" dirty="0">
                <a:sym typeface="Wingdings" panose="05000000000000000000" pitchFamily="2" charset="2"/>
              </a:rPr>
              <a:t>Lack of standardization bad for consumers and may even slow down technology adoption. </a:t>
            </a:r>
            <a:endParaRPr lang="cs-CZ" sz="2000" dirty="0">
              <a:sym typeface="Wingdings" panose="05000000000000000000" pitchFamily="2" charset="2"/>
            </a:endParaRPr>
          </a:p>
          <a:p>
            <a:r>
              <a:rPr lang="en-US" sz="2000" dirty="0">
                <a:sym typeface="Wingdings" panose="05000000000000000000" pitchFamily="2" charset="2"/>
              </a:rPr>
              <a:t>Could public policy help?</a:t>
            </a:r>
          </a:p>
          <a:p>
            <a:r>
              <a:rPr lang="en-US" sz="2000" b="1" dirty="0">
                <a:sym typeface="Wingdings" panose="05000000000000000000" pitchFamily="2" charset="2"/>
              </a:rPr>
              <a:t>Ex-ante interventions</a:t>
            </a:r>
          </a:p>
          <a:p>
            <a:pPr lvl="1"/>
            <a:r>
              <a:rPr lang="en-US" sz="2000" dirty="0">
                <a:sym typeface="Wingdings" panose="05000000000000000000" pitchFamily="2" charset="2"/>
              </a:rPr>
              <a:t>Enters the competition process among network goods</a:t>
            </a:r>
          </a:p>
          <a:p>
            <a:pPr lvl="1"/>
            <a:r>
              <a:rPr lang="en-US" sz="2000" dirty="0">
                <a:sym typeface="Wingdings" panose="05000000000000000000" pitchFamily="2" charset="2"/>
              </a:rPr>
              <a:t>Faces substantial challenges</a:t>
            </a:r>
          </a:p>
          <a:p>
            <a:pPr lvl="2"/>
            <a:r>
              <a:rPr lang="en-US" dirty="0">
                <a:sym typeface="Wingdings" panose="05000000000000000000" pitchFamily="2" charset="2"/>
              </a:rPr>
              <a:t>Imposing chosen standard is low-cost and efficient only for a short initial period</a:t>
            </a:r>
          </a:p>
          <a:p>
            <a:pPr lvl="2"/>
            <a:r>
              <a:rPr lang="en-US" dirty="0">
                <a:sym typeface="Wingdings" panose="05000000000000000000" pitchFamily="2" charset="2"/>
              </a:rPr>
              <a:t>But during this initial period, it is very hard to know which standard is better</a:t>
            </a:r>
            <a:endParaRPr lang="cs-CZ" dirty="0">
              <a:sym typeface="Wingdings" panose="05000000000000000000" pitchFamily="2" charset="2"/>
            </a:endParaRPr>
          </a:p>
          <a:p>
            <a:pPr lvl="1"/>
            <a:r>
              <a:rPr lang="cs-CZ" sz="2000" b="1" dirty="0" err="1">
                <a:sym typeface="Wingdings" panose="05000000000000000000" pitchFamily="2" charset="2"/>
              </a:rPr>
              <a:t>Example</a:t>
            </a:r>
            <a:r>
              <a:rPr lang="cs-CZ" sz="2000" b="1" dirty="0">
                <a:sym typeface="Wingdings" panose="05000000000000000000" pitchFamily="2" charset="2"/>
              </a:rPr>
              <a:t>: </a:t>
            </a:r>
            <a:r>
              <a:rPr lang="cs-CZ" sz="2000" dirty="0" err="1">
                <a:sym typeface="Wingdings" panose="05000000000000000000" pitchFamily="2" charset="2"/>
              </a:rPr>
              <a:t>European</a:t>
            </a:r>
            <a:r>
              <a:rPr lang="cs-CZ" sz="2000" dirty="0">
                <a:sym typeface="Wingdings" panose="05000000000000000000" pitchFamily="2" charset="2"/>
              </a:rPr>
              <a:t> </a:t>
            </a:r>
            <a:r>
              <a:rPr lang="cs-CZ" sz="2000" dirty="0" err="1">
                <a:sym typeface="Wingdings" panose="05000000000000000000" pitchFamily="2" charset="2"/>
              </a:rPr>
              <a:t>Commission</a:t>
            </a:r>
            <a:r>
              <a:rPr lang="cs-CZ" sz="2000" dirty="0">
                <a:sym typeface="Wingdings" panose="05000000000000000000" pitchFamily="2" charset="2"/>
              </a:rPr>
              <a:t> </a:t>
            </a:r>
            <a:r>
              <a:rPr lang="cs-CZ" sz="2000" dirty="0" err="1">
                <a:sym typeface="Wingdings" panose="05000000000000000000" pitchFamily="2" charset="2"/>
              </a:rPr>
              <a:t>pushing</a:t>
            </a:r>
            <a:r>
              <a:rPr lang="cs-CZ" sz="2000" dirty="0">
                <a:sym typeface="Wingdings" panose="05000000000000000000" pitchFamily="2" charset="2"/>
              </a:rPr>
              <a:t> </a:t>
            </a:r>
            <a:r>
              <a:rPr lang="cs-CZ" sz="2000" dirty="0" err="1">
                <a:sym typeface="Wingdings" panose="05000000000000000000" pitchFamily="2" charset="2"/>
              </a:rPr>
              <a:t>for</a:t>
            </a:r>
            <a:r>
              <a:rPr lang="cs-CZ" sz="2000" dirty="0">
                <a:sym typeface="Wingdings" panose="05000000000000000000" pitchFamily="2" charset="2"/>
              </a:rPr>
              <a:t> USB-C</a:t>
            </a:r>
          </a:p>
          <a:p>
            <a:r>
              <a:rPr lang="en-US" sz="2000" b="1" dirty="0">
                <a:sym typeface="Wingdings" panose="05000000000000000000" pitchFamily="2" charset="2"/>
              </a:rPr>
              <a:t>Ex-post interventions</a:t>
            </a:r>
          </a:p>
          <a:p>
            <a:pPr lvl="1"/>
            <a:r>
              <a:rPr lang="en-US" sz="2000" dirty="0">
                <a:sym typeface="Wingdings" panose="05000000000000000000" pitchFamily="2" charset="2"/>
              </a:rPr>
              <a:t>Intervene  ex</a:t>
            </a:r>
            <a:r>
              <a:rPr lang="cs-CZ" sz="2000" dirty="0">
                <a:sym typeface="Wingdings" panose="05000000000000000000" pitchFamily="2" charset="2"/>
              </a:rPr>
              <a:t>-</a:t>
            </a:r>
            <a:r>
              <a:rPr lang="en-US" sz="2000" dirty="0">
                <a:sym typeface="Wingdings" panose="05000000000000000000" pitchFamily="2" charset="2"/>
              </a:rPr>
              <a:t>post through anti-trust policy etc.</a:t>
            </a:r>
          </a:p>
          <a:p>
            <a:pPr lvl="1"/>
            <a:r>
              <a:rPr lang="en-US" sz="2000" dirty="0">
                <a:sym typeface="Wingdings" panose="05000000000000000000" pitchFamily="2" charset="2"/>
              </a:rPr>
              <a:t>Competitive benchmark not relevant in the presence of network effects</a:t>
            </a:r>
            <a:endParaRPr lang="cs-CZ" sz="2000" dirty="0">
              <a:sym typeface="Wingdings" panose="05000000000000000000" pitchFamily="2" charset="2"/>
            </a:endParaRPr>
          </a:p>
          <a:p>
            <a:pPr lvl="1"/>
            <a:r>
              <a:rPr lang="cs-CZ" sz="2000" dirty="0">
                <a:sym typeface="Wingdings" panose="05000000000000000000" pitchFamily="2" charset="2"/>
              </a:rPr>
              <a:t>B</a:t>
            </a:r>
            <a:r>
              <a:rPr lang="en-US" sz="2000" dirty="0" err="1">
                <a:sym typeface="Wingdings" panose="05000000000000000000" pitchFamily="2" charset="2"/>
              </a:rPr>
              <a:t>ut</a:t>
            </a:r>
            <a:r>
              <a:rPr lang="en-US" sz="2000" dirty="0">
                <a:sym typeface="Wingdings" panose="05000000000000000000" pitchFamily="2" charset="2"/>
              </a:rPr>
              <a:t> there can be useful limits on exclusive dealing, tying...</a:t>
            </a:r>
            <a:endParaRPr lang="cs-CZ" sz="2000" dirty="0">
              <a:sym typeface="Wingdings" panose="05000000000000000000" pitchFamily="2" charset="2"/>
            </a:endParaRPr>
          </a:p>
          <a:p>
            <a:pPr lvl="1"/>
            <a:r>
              <a:rPr lang="cs-CZ" sz="2000" b="1" dirty="0" err="1">
                <a:sym typeface="Wingdings" panose="05000000000000000000" pitchFamily="2" charset="2"/>
              </a:rPr>
              <a:t>Example</a:t>
            </a:r>
            <a:r>
              <a:rPr lang="cs-CZ" sz="2000" b="1" dirty="0">
                <a:sym typeface="Wingdings" panose="05000000000000000000" pitchFamily="2" charset="2"/>
              </a:rPr>
              <a:t>: </a:t>
            </a:r>
            <a:r>
              <a:rPr lang="cs-CZ" sz="2000" dirty="0" err="1">
                <a:sym typeface="Wingdings" panose="05000000000000000000" pitchFamily="2" charset="2"/>
              </a:rPr>
              <a:t>Allow</a:t>
            </a:r>
            <a:r>
              <a:rPr lang="cs-CZ" sz="2000" dirty="0">
                <a:sym typeface="Wingdings" panose="05000000000000000000" pitchFamily="2" charset="2"/>
              </a:rPr>
              <a:t> </a:t>
            </a:r>
            <a:r>
              <a:rPr lang="cs-CZ" sz="2000" dirty="0" err="1">
                <a:sym typeface="Wingdings" panose="05000000000000000000" pitchFamily="2" charset="2"/>
              </a:rPr>
              <a:t>access</a:t>
            </a:r>
            <a:r>
              <a:rPr lang="cs-CZ" sz="2000" dirty="0">
                <a:sym typeface="Wingdings" panose="05000000000000000000" pitchFamily="2" charset="2"/>
              </a:rPr>
              <a:t>: </a:t>
            </a:r>
            <a:r>
              <a:rPr lang="cs-CZ" sz="2000" dirty="0" err="1">
                <a:sym typeface="Wingdings" panose="05000000000000000000" pitchFamily="2" charset="2"/>
              </a:rPr>
              <a:t>proposal</a:t>
            </a:r>
            <a:r>
              <a:rPr lang="cs-CZ" sz="2000" dirty="0">
                <a:sym typeface="Wingdings" panose="05000000000000000000" pitchFamily="2" charset="2"/>
              </a:rPr>
              <a:t> to </a:t>
            </a:r>
            <a:r>
              <a:rPr lang="cs-CZ" sz="2000" dirty="0" err="1">
                <a:sym typeface="Wingdings" panose="05000000000000000000" pitchFamily="2" charset="2"/>
              </a:rPr>
              <a:t>allow</a:t>
            </a:r>
            <a:r>
              <a:rPr lang="cs-CZ" sz="2000" dirty="0">
                <a:sym typeface="Wingdings" panose="05000000000000000000" pitchFamily="2" charset="2"/>
              </a:rPr>
              <a:t> Facebook </a:t>
            </a:r>
            <a:r>
              <a:rPr lang="cs-CZ" sz="2000" dirty="0" err="1">
                <a:sym typeface="Wingdings" panose="05000000000000000000" pitchFamily="2" charset="2"/>
              </a:rPr>
              <a:t>users</a:t>
            </a:r>
            <a:r>
              <a:rPr lang="cs-CZ" sz="2000" dirty="0">
                <a:sym typeface="Wingdings" panose="05000000000000000000" pitchFamily="2" charset="2"/>
              </a:rPr>
              <a:t> to </a:t>
            </a:r>
            <a:r>
              <a:rPr lang="cs-CZ" sz="2000" dirty="0" err="1">
                <a:sym typeface="Wingdings" panose="05000000000000000000" pitchFamily="2" charset="2"/>
              </a:rPr>
              <a:t>take</a:t>
            </a:r>
            <a:r>
              <a:rPr lang="cs-CZ" sz="2000" dirty="0">
                <a:sym typeface="Wingdings" panose="05000000000000000000" pitchFamily="2" charset="2"/>
              </a:rPr>
              <a:t> </a:t>
            </a:r>
            <a:r>
              <a:rPr lang="cs-CZ" sz="2000" dirty="0" err="1">
                <a:sym typeface="Wingdings" panose="05000000000000000000" pitchFamily="2" charset="2"/>
              </a:rPr>
              <a:t>their</a:t>
            </a:r>
            <a:r>
              <a:rPr lang="cs-CZ" sz="2000" dirty="0">
                <a:sym typeface="Wingdings" panose="05000000000000000000" pitchFamily="2" charset="2"/>
              </a:rPr>
              <a:t> </a:t>
            </a:r>
            <a:r>
              <a:rPr lang="cs-CZ" sz="2000" dirty="0" err="1">
                <a:sym typeface="Wingdings" panose="05000000000000000000" pitchFamily="2" charset="2"/>
              </a:rPr>
              <a:t>social</a:t>
            </a:r>
            <a:r>
              <a:rPr lang="cs-CZ" sz="2000" dirty="0">
                <a:sym typeface="Wingdings" panose="05000000000000000000" pitchFamily="2" charset="2"/>
              </a:rPr>
              <a:t> </a:t>
            </a:r>
            <a:r>
              <a:rPr lang="cs-CZ" sz="2000" dirty="0" err="1">
                <a:sym typeface="Wingdings" panose="05000000000000000000" pitchFamily="2" charset="2"/>
              </a:rPr>
              <a:t>graph</a:t>
            </a:r>
            <a:r>
              <a:rPr lang="cs-CZ" sz="2000" dirty="0">
                <a:sym typeface="Wingdings" panose="05000000000000000000" pitchFamily="2" charset="2"/>
              </a:rPr>
              <a:t> to a </a:t>
            </a:r>
            <a:r>
              <a:rPr lang="cs-CZ" sz="2000" dirty="0" err="1">
                <a:sym typeface="Wingdings" panose="05000000000000000000" pitchFamily="2" charset="2"/>
              </a:rPr>
              <a:t>different</a:t>
            </a:r>
            <a:r>
              <a:rPr lang="cs-CZ" sz="2000" dirty="0">
                <a:sym typeface="Wingdings" panose="05000000000000000000" pitchFamily="2" charset="2"/>
              </a:rPr>
              <a:t> </a:t>
            </a:r>
            <a:r>
              <a:rPr lang="cs-CZ" sz="2000" dirty="0" err="1">
                <a:sym typeface="Wingdings" panose="05000000000000000000" pitchFamily="2" charset="2"/>
              </a:rPr>
              <a:t>platform</a:t>
            </a:r>
            <a:endParaRPr lang="cs-CZ" sz="2000" dirty="0">
              <a:sym typeface="Wingdings" panose="05000000000000000000" pitchFamily="2" charset="2"/>
            </a:endParaRPr>
          </a:p>
          <a:p>
            <a:pPr marL="0" indent="0">
              <a:buNone/>
            </a:pPr>
            <a:endParaRPr lang="en-US" sz="2400" b="1" dirty="0">
              <a:sym typeface="Wingdings" panose="05000000000000000000" pitchFamily="2" charset="2"/>
            </a:endParaRPr>
          </a:p>
        </p:txBody>
      </p:sp>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Network effects and public policy</a:t>
            </a:r>
            <a:endParaRPr lang="cs-CZ" dirty="0"/>
          </a:p>
        </p:txBody>
      </p:sp>
    </p:spTree>
    <p:extLst>
      <p:ext uri="{BB962C8B-B14F-4D97-AF65-F5344CB8AC3E}">
        <p14:creationId xmlns:p14="http://schemas.microsoft.com/office/powerpoint/2010/main" val="35356308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AF8558-D517-441C-B1E2-B36062CB8934}"/>
              </a:ext>
            </a:extLst>
          </p:cNvPr>
          <p:cNvSpPr>
            <a:spLocks noGrp="1"/>
          </p:cNvSpPr>
          <p:nvPr>
            <p:ph idx="1"/>
          </p:nvPr>
        </p:nvSpPr>
        <p:spPr>
          <a:xfrm>
            <a:off x="845074" y="1466672"/>
            <a:ext cx="11186505" cy="5391328"/>
          </a:xfrm>
        </p:spPr>
        <p:txBody>
          <a:bodyPr>
            <a:normAutofit/>
          </a:bodyPr>
          <a:lstStyle/>
          <a:p>
            <a:r>
              <a:rPr lang="en-US" sz="2000" b="1" dirty="0">
                <a:sym typeface="Wingdings" panose="05000000000000000000" pitchFamily="2" charset="2"/>
              </a:rPr>
              <a:t>Should cooperation on standards setting be allowed? </a:t>
            </a:r>
            <a:endParaRPr lang="cs-CZ" sz="2000" b="1" dirty="0">
              <a:sym typeface="Wingdings" panose="05000000000000000000" pitchFamily="2" charset="2"/>
            </a:endParaRPr>
          </a:p>
          <a:p>
            <a:r>
              <a:rPr lang="en-US" sz="2000" dirty="0">
                <a:sym typeface="Wingdings" panose="05000000000000000000" pitchFamily="2" charset="2"/>
              </a:rPr>
              <a:t>A key trade-off</a:t>
            </a:r>
            <a:r>
              <a:rPr lang="cs-CZ" sz="2000" dirty="0">
                <a:sym typeface="Wingdings" panose="05000000000000000000" pitchFamily="2" charset="2"/>
              </a:rPr>
              <a:t>: </a:t>
            </a:r>
            <a:r>
              <a:rPr lang="cs-CZ" sz="2000" dirty="0" err="1">
                <a:solidFill>
                  <a:srgbClr val="FF0000"/>
                </a:solidFill>
                <a:sym typeface="Wingdings" panose="05000000000000000000" pitchFamily="2" charset="2"/>
              </a:rPr>
              <a:t>competition</a:t>
            </a:r>
            <a:r>
              <a:rPr lang="cs-CZ" sz="2000" dirty="0">
                <a:solidFill>
                  <a:srgbClr val="FF0000"/>
                </a:solidFill>
                <a:sym typeface="Wingdings" panose="05000000000000000000" pitchFamily="2" charset="2"/>
              </a:rPr>
              <a:t> </a:t>
            </a:r>
            <a:r>
              <a:rPr lang="cs-CZ" sz="2000" dirty="0" err="1">
                <a:solidFill>
                  <a:srgbClr val="FF0000"/>
                </a:solidFill>
                <a:sym typeface="Wingdings" panose="05000000000000000000" pitchFamily="2" charset="2"/>
              </a:rPr>
              <a:t>for</a:t>
            </a:r>
            <a:r>
              <a:rPr lang="cs-CZ" sz="2000" dirty="0">
                <a:solidFill>
                  <a:srgbClr val="FF0000"/>
                </a:solidFill>
                <a:sym typeface="Wingdings" panose="05000000000000000000" pitchFamily="2" charset="2"/>
              </a:rPr>
              <a:t> the market vs. </a:t>
            </a:r>
            <a:r>
              <a:rPr lang="cs-CZ" sz="2000" dirty="0" err="1">
                <a:solidFill>
                  <a:srgbClr val="FF0000"/>
                </a:solidFill>
                <a:sym typeface="Wingdings" panose="05000000000000000000" pitchFamily="2" charset="2"/>
              </a:rPr>
              <a:t>competition</a:t>
            </a:r>
            <a:r>
              <a:rPr lang="cs-CZ" sz="2000" dirty="0">
                <a:solidFill>
                  <a:srgbClr val="FF0000"/>
                </a:solidFill>
                <a:sym typeface="Wingdings" panose="05000000000000000000" pitchFamily="2" charset="2"/>
              </a:rPr>
              <a:t> in the market</a:t>
            </a:r>
            <a:endParaRPr lang="en-US" sz="2000" dirty="0">
              <a:solidFill>
                <a:srgbClr val="FF0000"/>
              </a:solidFill>
              <a:sym typeface="Wingdings" panose="05000000000000000000" pitchFamily="2" charset="2"/>
            </a:endParaRPr>
          </a:p>
          <a:p>
            <a:pPr lvl="1"/>
            <a:r>
              <a:rPr lang="cs-CZ" sz="2000" dirty="0" err="1">
                <a:sym typeface="Wingdings" panose="05000000000000000000" pitchFamily="2" charset="2"/>
              </a:rPr>
              <a:t>Cooperation</a:t>
            </a:r>
            <a:r>
              <a:rPr lang="cs-CZ" sz="2000" dirty="0">
                <a:sym typeface="Wingdings" panose="05000000000000000000" pitchFamily="2" charset="2"/>
              </a:rPr>
              <a:t> not </a:t>
            </a:r>
            <a:r>
              <a:rPr lang="cs-CZ" sz="2000" dirty="0" err="1">
                <a:sym typeface="Wingdings" panose="05000000000000000000" pitchFamily="2" charset="2"/>
              </a:rPr>
              <a:t>allowed</a:t>
            </a:r>
            <a:r>
              <a:rPr lang="cs-CZ" sz="2000" dirty="0">
                <a:sym typeface="Wingdings" panose="05000000000000000000" pitchFamily="2" charset="2"/>
              </a:rPr>
              <a:t>  c</a:t>
            </a:r>
            <a:r>
              <a:rPr lang="en-US" sz="2000" dirty="0" err="1">
                <a:sym typeface="Wingdings" panose="05000000000000000000" pitchFamily="2" charset="2"/>
              </a:rPr>
              <a:t>ompetition</a:t>
            </a:r>
            <a:r>
              <a:rPr lang="en-US" sz="2000" dirty="0">
                <a:sym typeface="Wingdings" panose="05000000000000000000" pitchFamily="2" charset="2"/>
              </a:rPr>
              <a:t> for the market </a:t>
            </a:r>
            <a:endParaRPr lang="cs-CZ" sz="2000" dirty="0">
              <a:sym typeface="Wingdings" panose="05000000000000000000" pitchFamily="2" charset="2"/>
            </a:endParaRPr>
          </a:p>
          <a:p>
            <a:pPr lvl="2"/>
            <a:r>
              <a:rPr lang="cs-CZ" dirty="0">
                <a:sym typeface="Wingdings" panose="05000000000000000000" pitchFamily="2" charset="2"/>
              </a:rPr>
              <a:t>I</a:t>
            </a:r>
            <a:r>
              <a:rPr lang="en-US" dirty="0" err="1">
                <a:sym typeface="Wingdings" panose="05000000000000000000" pitchFamily="2" charset="2"/>
              </a:rPr>
              <a:t>ntense</a:t>
            </a:r>
            <a:r>
              <a:rPr lang="en-US" dirty="0">
                <a:sym typeface="Wingdings" panose="05000000000000000000" pitchFamily="2" charset="2"/>
              </a:rPr>
              <a:t> competition and innovation in near term</a:t>
            </a:r>
            <a:endParaRPr lang="cs-CZ" dirty="0">
              <a:sym typeface="Wingdings" panose="05000000000000000000" pitchFamily="2" charset="2"/>
            </a:endParaRPr>
          </a:p>
          <a:p>
            <a:pPr lvl="2"/>
            <a:r>
              <a:rPr lang="cs-CZ" dirty="0">
                <a:sym typeface="Wingdings" panose="05000000000000000000" pitchFamily="2" charset="2"/>
              </a:rPr>
              <a:t>Monopoly in the </a:t>
            </a:r>
            <a:r>
              <a:rPr lang="cs-CZ" dirty="0" err="1">
                <a:sym typeface="Wingdings" panose="05000000000000000000" pitchFamily="2" charset="2"/>
              </a:rPr>
              <a:t>future</a:t>
            </a:r>
            <a:endParaRPr lang="en-US" dirty="0">
              <a:sym typeface="Wingdings" panose="05000000000000000000" pitchFamily="2" charset="2"/>
            </a:endParaRPr>
          </a:p>
          <a:p>
            <a:pPr lvl="1"/>
            <a:r>
              <a:rPr lang="cs-CZ" sz="2000" dirty="0" err="1">
                <a:sym typeface="Wingdings" panose="05000000000000000000" pitchFamily="2" charset="2"/>
              </a:rPr>
              <a:t>Cooperation</a:t>
            </a:r>
            <a:r>
              <a:rPr lang="cs-CZ" sz="2000" dirty="0">
                <a:sym typeface="Wingdings" panose="05000000000000000000" pitchFamily="2" charset="2"/>
              </a:rPr>
              <a:t> </a:t>
            </a:r>
            <a:r>
              <a:rPr lang="cs-CZ" sz="2000" dirty="0" err="1">
                <a:sym typeface="Wingdings" panose="05000000000000000000" pitchFamily="2" charset="2"/>
              </a:rPr>
              <a:t>allowed</a:t>
            </a:r>
            <a:r>
              <a:rPr lang="cs-CZ" sz="2000" dirty="0">
                <a:sym typeface="Wingdings" panose="05000000000000000000" pitchFamily="2" charset="2"/>
              </a:rPr>
              <a:t>  </a:t>
            </a:r>
            <a:r>
              <a:rPr lang="en-US" sz="2000" dirty="0">
                <a:sym typeface="Wingdings" panose="05000000000000000000" pitchFamily="2" charset="2"/>
              </a:rPr>
              <a:t>Competition in the market</a:t>
            </a:r>
            <a:endParaRPr lang="cs-CZ" sz="2000" dirty="0">
              <a:sym typeface="Wingdings" panose="05000000000000000000" pitchFamily="2" charset="2"/>
            </a:endParaRPr>
          </a:p>
          <a:p>
            <a:pPr lvl="2"/>
            <a:r>
              <a:rPr lang="cs-CZ" dirty="0" err="1">
                <a:sym typeface="Wingdings" panose="05000000000000000000" pitchFamily="2" charset="2"/>
              </a:rPr>
              <a:t>Competition</a:t>
            </a:r>
            <a:r>
              <a:rPr lang="cs-CZ" dirty="0">
                <a:sym typeface="Wingdings" panose="05000000000000000000" pitchFamily="2" charset="2"/>
              </a:rPr>
              <a:t> in the </a:t>
            </a:r>
            <a:r>
              <a:rPr lang="cs-CZ" dirty="0" err="1">
                <a:sym typeface="Wingdings" panose="05000000000000000000" pitchFamily="2" charset="2"/>
              </a:rPr>
              <a:t>future</a:t>
            </a:r>
            <a:endParaRPr lang="cs-CZ" dirty="0">
              <a:sym typeface="Wingdings" panose="05000000000000000000" pitchFamily="2" charset="2"/>
            </a:endParaRPr>
          </a:p>
          <a:p>
            <a:pPr lvl="2"/>
            <a:r>
              <a:rPr lang="cs-CZ" dirty="0">
                <a:sym typeface="Wingdings" panose="05000000000000000000" pitchFamily="2" charset="2"/>
              </a:rPr>
              <a:t>But </a:t>
            </a:r>
            <a:r>
              <a:rPr lang="cs-CZ" dirty="0" err="1">
                <a:sym typeface="Wingdings" panose="05000000000000000000" pitchFamily="2" charset="2"/>
              </a:rPr>
              <a:t>competition</a:t>
            </a:r>
            <a:r>
              <a:rPr lang="cs-CZ" dirty="0">
                <a:sym typeface="Wingdings" panose="05000000000000000000" pitchFamily="2" charset="2"/>
              </a:rPr>
              <a:t> and </a:t>
            </a:r>
            <a:r>
              <a:rPr lang="cs-CZ" dirty="0" err="1">
                <a:sym typeface="Wingdings" panose="05000000000000000000" pitchFamily="2" charset="2"/>
              </a:rPr>
              <a:t>innovation</a:t>
            </a:r>
            <a:r>
              <a:rPr lang="cs-CZ" dirty="0">
                <a:sym typeface="Wingdings" panose="05000000000000000000" pitchFamily="2" charset="2"/>
              </a:rPr>
              <a:t> </a:t>
            </a:r>
            <a:r>
              <a:rPr lang="cs-CZ" dirty="0" err="1">
                <a:sym typeface="Wingdings" panose="05000000000000000000" pitchFamily="2" charset="2"/>
              </a:rPr>
              <a:t>reduced</a:t>
            </a:r>
            <a:r>
              <a:rPr lang="cs-CZ" dirty="0">
                <a:sym typeface="Wingdings" panose="05000000000000000000" pitchFamily="2" charset="2"/>
              </a:rPr>
              <a:t> in </a:t>
            </a:r>
            <a:r>
              <a:rPr lang="cs-CZ" dirty="0" err="1">
                <a:sym typeface="Wingdings" panose="05000000000000000000" pitchFamily="2" charset="2"/>
              </a:rPr>
              <a:t>near</a:t>
            </a:r>
            <a:r>
              <a:rPr lang="cs-CZ" dirty="0">
                <a:sym typeface="Wingdings" panose="05000000000000000000" pitchFamily="2" charset="2"/>
              </a:rPr>
              <a:t> term</a:t>
            </a:r>
          </a:p>
          <a:p>
            <a:pPr lvl="1"/>
            <a:endParaRPr lang="en-US" sz="2000" dirty="0">
              <a:sym typeface="Wingdings" panose="05000000000000000000" pitchFamily="2" charset="2"/>
            </a:endParaRPr>
          </a:p>
        </p:txBody>
      </p:sp>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Network effects and public policy</a:t>
            </a:r>
            <a:endParaRPr lang="cs-CZ" dirty="0"/>
          </a:p>
        </p:txBody>
      </p:sp>
    </p:spTree>
    <p:extLst>
      <p:ext uri="{BB962C8B-B14F-4D97-AF65-F5344CB8AC3E}">
        <p14:creationId xmlns:p14="http://schemas.microsoft.com/office/powerpoint/2010/main" val="33972299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Download Question Mark Question Response Royalty-Free Stock Illustration  Image - Pixabay">
            <a:extLst>
              <a:ext uri="{FF2B5EF4-FFF2-40B4-BE49-F238E27FC236}">
                <a16:creationId xmlns:a16="http://schemas.microsoft.com/office/drawing/2014/main" id="{4101B8E5-9157-4A2D-9DE8-8235E0D822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0877" y="148815"/>
            <a:ext cx="3622431" cy="3622431"/>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9B5D390B-5FC3-4040-BADA-65C4DBA22A10}"/>
              </a:ext>
            </a:extLst>
          </p:cNvPr>
          <p:cNvSpPr>
            <a:spLocks noGrp="1"/>
          </p:cNvSpPr>
          <p:nvPr>
            <p:ph idx="1"/>
          </p:nvPr>
        </p:nvSpPr>
        <p:spPr>
          <a:xfrm>
            <a:off x="838199" y="1825625"/>
            <a:ext cx="8684742" cy="4351338"/>
          </a:xfrm>
        </p:spPr>
        <p:txBody>
          <a:bodyPr>
            <a:noAutofit/>
          </a:bodyPr>
          <a:lstStyle/>
          <a:p>
            <a:pPr marL="457200" indent="-457200">
              <a:lnSpc>
                <a:spcPct val="100000"/>
              </a:lnSpc>
              <a:spcBef>
                <a:spcPts val="0"/>
              </a:spcBef>
              <a:buFont typeface="+mj-lt"/>
              <a:buAutoNum type="arabicPeriod"/>
              <a:defRPr/>
            </a:pPr>
            <a:r>
              <a:rPr lang="cs-CZ" sz="2400" i="1" dirty="0" err="1">
                <a:solidFill>
                  <a:schemeClr val="accent1"/>
                </a:solidFill>
                <a:sym typeface="Wingdings" panose="05000000000000000000" pitchFamily="2" charset="2"/>
              </a:rPr>
              <a:t>Give</a:t>
            </a:r>
            <a:r>
              <a:rPr lang="cs-CZ" sz="2400" i="1" dirty="0">
                <a:solidFill>
                  <a:schemeClr val="accent1"/>
                </a:solidFill>
                <a:sym typeface="Wingdings" panose="05000000000000000000" pitchFamily="2" charset="2"/>
              </a:rPr>
              <a:t> 3 </a:t>
            </a:r>
            <a:r>
              <a:rPr lang="cs-CZ" sz="2400" i="1" dirty="0" err="1">
                <a:solidFill>
                  <a:schemeClr val="accent1"/>
                </a:solidFill>
                <a:sym typeface="Wingdings" panose="05000000000000000000" pitchFamily="2" charset="2"/>
              </a:rPr>
              <a:t>examples</a:t>
            </a:r>
            <a:r>
              <a:rPr lang="cs-CZ" sz="2400" i="1" dirty="0">
                <a:solidFill>
                  <a:schemeClr val="accent1"/>
                </a:solidFill>
                <a:sym typeface="Wingdings" panose="05000000000000000000" pitchFamily="2" charset="2"/>
              </a:rPr>
              <a:t> </a:t>
            </a:r>
            <a:r>
              <a:rPr lang="cs-CZ" sz="2400" i="1" dirty="0" err="1">
                <a:solidFill>
                  <a:schemeClr val="accent1"/>
                </a:solidFill>
                <a:sym typeface="Wingdings" panose="05000000000000000000" pitchFamily="2" charset="2"/>
              </a:rPr>
              <a:t>of</a:t>
            </a:r>
            <a:r>
              <a:rPr lang="cs-CZ" sz="2400" i="1" dirty="0">
                <a:solidFill>
                  <a:schemeClr val="accent1"/>
                </a:solidFill>
                <a:sym typeface="Wingdings" panose="05000000000000000000" pitchFamily="2" charset="2"/>
              </a:rPr>
              <a:t> direct network </a:t>
            </a:r>
            <a:r>
              <a:rPr lang="cs-CZ" sz="2400" i="1" dirty="0" err="1">
                <a:solidFill>
                  <a:schemeClr val="accent1"/>
                </a:solidFill>
                <a:sym typeface="Wingdings" panose="05000000000000000000" pitchFamily="2" charset="2"/>
              </a:rPr>
              <a:t>effects</a:t>
            </a:r>
            <a:endParaRPr lang="cs-CZ" sz="2400" i="1" dirty="0">
              <a:solidFill>
                <a:schemeClr val="accent1"/>
              </a:solidFill>
              <a:sym typeface="Wingdings" panose="05000000000000000000" pitchFamily="2" charset="2"/>
            </a:endParaRPr>
          </a:p>
          <a:p>
            <a:pPr marL="457200" indent="-457200">
              <a:lnSpc>
                <a:spcPct val="100000"/>
              </a:lnSpc>
              <a:spcBef>
                <a:spcPts val="0"/>
              </a:spcBef>
              <a:buFont typeface="+mj-lt"/>
              <a:buAutoNum type="arabicPeriod"/>
              <a:defRPr/>
            </a:pPr>
            <a:r>
              <a:rPr lang="cs-CZ" sz="2400" i="1" dirty="0" err="1">
                <a:solidFill>
                  <a:schemeClr val="accent1"/>
                </a:solidFill>
                <a:sym typeface="Wingdings" panose="05000000000000000000" pitchFamily="2" charset="2"/>
              </a:rPr>
              <a:t>Give</a:t>
            </a:r>
            <a:r>
              <a:rPr lang="cs-CZ" sz="2400" i="1" dirty="0">
                <a:solidFill>
                  <a:schemeClr val="accent1"/>
                </a:solidFill>
                <a:sym typeface="Wingdings" panose="05000000000000000000" pitchFamily="2" charset="2"/>
              </a:rPr>
              <a:t> 3 </a:t>
            </a:r>
            <a:r>
              <a:rPr lang="cs-CZ" sz="2400" i="1" dirty="0" err="1">
                <a:solidFill>
                  <a:schemeClr val="accent1"/>
                </a:solidFill>
                <a:sym typeface="Wingdings" panose="05000000000000000000" pitchFamily="2" charset="2"/>
              </a:rPr>
              <a:t>examples</a:t>
            </a:r>
            <a:r>
              <a:rPr lang="cs-CZ" sz="2400" i="1" dirty="0">
                <a:solidFill>
                  <a:schemeClr val="accent1"/>
                </a:solidFill>
                <a:sym typeface="Wingdings" panose="05000000000000000000" pitchFamily="2" charset="2"/>
              </a:rPr>
              <a:t> </a:t>
            </a:r>
            <a:r>
              <a:rPr lang="cs-CZ" sz="2400" i="1" dirty="0" err="1">
                <a:solidFill>
                  <a:schemeClr val="accent1"/>
                </a:solidFill>
                <a:sym typeface="Wingdings" panose="05000000000000000000" pitchFamily="2" charset="2"/>
              </a:rPr>
              <a:t>of</a:t>
            </a:r>
            <a:r>
              <a:rPr lang="cs-CZ" sz="2400" i="1" dirty="0">
                <a:solidFill>
                  <a:schemeClr val="accent1"/>
                </a:solidFill>
                <a:sym typeface="Wingdings" panose="05000000000000000000" pitchFamily="2" charset="2"/>
              </a:rPr>
              <a:t> </a:t>
            </a:r>
            <a:r>
              <a:rPr lang="cs-CZ" sz="2400" i="1" dirty="0" err="1">
                <a:solidFill>
                  <a:schemeClr val="accent1"/>
                </a:solidFill>
                <a:sym typeface="Wingdings" panose="05000000000000000000" pitchFamily="2" charset="2"/>
              </a:rPr>
              <a:t>indirect</a:t>
            </a:r>
            <a:r>
              <a:rPr lang="cs-CZ" sz="2400" i="1" dirty="0">
                <a:solidFill>
                  <a:schemeClr val="accent1"/>
                </a:solidFill>
                <a:sym typeface="Wingdings" panose="05000000000000000000" pitchFamily="2" charset="2"/>
              </a:rPr>
              <a:t> network </a:t>
            </a:r>
            <a:r>
              <a:rPr lang="cs-CZ" sz="2400" i="1" dirty="0" err="1">
                <a:solidFill>
                  <a:schemeClr val="accent1"/>
                </a:solidFill>
                <a:sym typeface="Wingdings" panose="05000000000000000000" pitchFamily="2" charset="2"/>
              </a:rPr>
              <a:t>effects</a:t>
            </a:r>
            <a:endParaRPr lang="cs-CZ" sz="2400" i="1" dirty="0">
              <a:solidFill>
                <a:schemeClr val="accent1"/>
              </a:solidFill>
              <a:sym typeface="Wingdings" panose="05000000000000000000" pitchFamily="2" charset="2"/>
            </a:endParaRPr>
          </a:p>
          <a:p>
            <a:pPr marL="457200" indent="-457200">
              <a:lnSpc>
                <a:spcPct val="100000"/>
              </a:lnSpc>
              <a:spcBef>
                <a:spcPts val="0"/>
              </a:spcBef>
              <a:buFont typeface="+mj-lt"/>
              <a:buAutoNum type="arabicPeriod"/>
              <a:defRPr/>
            </a:pPr>
            <a:r>
              <a:rPr lang="cs-CZ" sz="2400" i="1" dirty="0" err="1">
                <a:solidFill>
                  <a:schemeClr val="accent1"/>
                </a:solidFill>
                <a:sym typeface="Wingdings" panose="05000000000000000000" pitchFamily="2" charset="2"/>
              </a:rPr>
              <a:t>Give</a:t>
            </a:r>
            <a:r>
              <a:rPr lang="cs-CZ" sz="2400" i="1" dirty="0">
                <a:solidFill>
                  <a:schemeClr val="accent1"/>
                </a:solidFill>
                <a:sym typeface="Wingdings" panose="05000000000000000000" pitchFamily="2" charset="2"/>
              </a:rPr>
              <a:t> </a:t>
            </a:r>
            <a:r>
              <a:rPr lang="cs-CZ" sz="2400" i="1" dirty="0" err="1">
                <a:solidFill>
                  <a:schemeClr val="accent1"/>
                </a:solidFill>
                <a:sym typeface="Wingdings" panose="05000000000000000000" pitchFamily="2" charset="2"/>
              </a:rPr>
              <a:t>an</a:t>
            </a:r>
            <a:r>
              <a:rPr lang="cs-CZ" sz="2400" i="1" dirty="0">
                <a:solidFill>
                  <a:schemeClr val="accent1"/>
                </a:solidFill>
                <a:sym typeface="Wingdings" panose="05000000000000000000" pitchFamily="2" charset="2"/>
              </a:rPr>
              <a:t> </a:t>
            </a:r>
            <a:r>
              <a:rPr lang="cs-CZ" sz="2400" i="1" dirty="0" err="1">
                <a:solidFill>
                  <a:schemeClr val="accent1"/>
                </a:solidFill>
                <a:sym typeface="Wingdings" panose="05000000000000000000" pitchFamily="2" charset="2"/>
              </a:rPr>
              <a:t>example</a:t>
            </a:r>
            <a:r>
              <a:rPr lang="cs-CZ" sz="2400" i="1" dirty="0">
                <a:solidFill>
                  <a:schemeClr val="accent1"/>
                </a:solidFill>
                <a:sym typeface="Wingdings" panose="05000000000000000000" pitchFamily="2" charset="2"/>
              </a:rPr>
              <a:t> </a:t>
            </a:r>
            <a:r>
              <a:rPr lang="cs-CZ" sz="2400" i="1" dirty="0" err="1">
                <a:solidFill>
                  <a:schemeClr val="accent1"/>
                </a:solidFill>
                <a:sym typeface="Wingdings" panose="05000000000000000000" pitchFamily="2" charset="2"/>
              </a:rPr>
              <a:t>of</a:t>
            </a:r>
            <a:r>
              <a:rPr lang="cs-CZ" sz="2400" i="1" dirty="0">
                <a:solidFill>
                  <a:schemeClr val="accent1"/>
                </a:solidFill>
                <a:sym typeface="Wingdings" panose="05000000000000000000" pitchFamily="2" charset="2"/>
              </a:rPr>
              <a:t> negative network </a:t>
            </a:r>
            <a:r>
              <a:rPr lang="cs-CZ" sz="2400" i="1" dirty="0" err="1">
                <a:solidFill>
                  <a:schemeClr val="accent1"/>
                </a:solidFill>
                <a:sym typeface="Wingdings" panose="05000000000000000000" pitchFamily="2" charset="2"/>
              </a:rPr>
              <a:t>effects</a:t>
            </a:r>
            <a:endParaRPr lang="cs-CZ" sz="2400" i="1" dirty="0">
              <a:solidFill>
                <a:schemeClr val="accent1"/>
              </a:solidFill>
              <a:sym typeface="Wingdings" panose="05000000000000000000" pitchFamily="2" charset="2"/>
            </a:endParaRPr>
          </a:p>
          <a:p>
            <a:pPr marL="457200" indent="-457200">
              <a:lnSpc>
                <a:spcPct val="100000"/>
              </a:lnSpc>
              <a:spcBef>
                <a:spcPts val="0"/>
              </a:spcBef>
              <a:buFont typeface="+mj-lt"/>
              <a:buAutoNum type="arabicPeriod"/>
              <a:defRPr/>
            </a:pPr>
            <a:r>
              <a:rPr lang="cs-CZ" sz="2400" i="1" dirty="0" err="1">
                <a:solidFill>
                  <a:schemeClr val="accent1"/>
                </a:solidFill>
                <a:sym typeface="Wingdings" panose="05000000000000000000" pitchFamily="2" charset="2"/>
              </a:rPr>
              <a:t>Why</a:t>
            </a:r>
            <a:r>
              <a:rPr lang="cs-CZ" sz="2400" i="1" dirty="0">
                <a:solidFill>
                  <a:schemeClr val="accent1"/>
                </a:solidFill>
                <a:sym typeface="Wingdings" panose="05000000000000000000" pitchFamily="2" charset="2"/>
              </a:rPr>
              <a:t> </a:t>
            </a:r>
            <a:r>
              <a:rPr lang="cs-CZ" sz="2400" i="1" dirty="0" err="1">
                <a:solidFill>
                  <a:schemeClr val="accent1"/>
                </a:solidFill>
                <a:sym typeface="Wingdings" panose="05000000000000000000" pitchFamily="2" charset="2"/>
              </a:rPr>
              <a:t>is</a:t>
            </a:r>
            <a:r>
              <a:rPr lang="cs-CZ" sz="2400" i="1" dirty="0">
                <a:solidFill>
                  <a:schemeClr val="accent1"/>
                </a:solidFill>
                <a:sym typeface="Wingdings" panose="05000000000000000000" pitchFamily="2" charset="2"/>
              </a:rPr>
              <a:t> „</a:t>
            </a:r>
            <a:r>
              <a:rPr lang="cs-CZ" sz="2400" i="1" dirty="0" err="1">
                <a:solidFill>
                  <a:schemeClr val="accent1"/>
                </a:solidFill>
                <a:sym typeface="Wingdings" panose="05000000000000000000" pitchFamily="2" charset="2"/>
              </a:rPr>
              <a:t>critical</a:t>
            </a:r>
            <a:r>
              <a:rPr lang="cs-CZ" sz="2400" i="1" dirty="0">
                <a:solidFill>
                  <a:schemeClr val="accent1"/>
                </a:solidFill>
                <a:sym typeface="Wingdings" panose="05000000000000000000" pitchFamily="2" charset="2"/>
              </a:rPr>
              <a:t> </a:t>
            </a:r>
            <a:r>
              <a:rPr lang="cs-CZ" sz="2400" i="1" dirty="0" err="1">
                <a:solidFill>
                  <a:schemeClr val="accent1"/>
                </a:solidFill>
                <a:sym typeface="Wingdings" panose="05000000000000000000" pitchFamily="2" charset="2"/>
              </a:rPr>
              <a:t>mass</a:t>
            </a:r>
            <a:r>
              <a:rPr lang="cs-CZ" sz="2400" i="1" dirty="0">
                <a:solidFill>
                  <a:schemeClr val="accent1"/>
                </a:solidFill>
                <a:sym typeface="Wingdings" panose="05000000000000000000" pitchFamily="2" charset="2"/>
              </a:rPr>
              <a:t>“ a </a:t>
            </a:r>
            <a:r>
              <a:rPr lang="cs-CZ" sz="2400" i="1" dirty="0" err="1">
                <a:solidFill>
                  <a:schemeClr val="accent1"/>
                </a:solidFill>
                <a:sym typeface="Wingdings" panose="05000000000000000000" pitchFamily="2" charset="2"/>
              </a:rPr>
              <a:t>key</a:t>
            </a:r>
            <a:r>
              <a:rPr lang="cs-CZ" sz="2400" i="1" dirty="0">
                <a:solidFill>
                  <a:schemeClr val="accent1"/>
                </a:solidFill>
                <a:sym typeface="Wingdings" panose="05000000000000000000" pitchFamily="2" charset="2"/>
              </a:rPr>
              <a:t> </a:t>
            </a:r>
            <a:r>
              <a:rPr lang="cs-CZ" sz="2400" i="1" dirty="0" err="1">
                <a:solidFill>
                  <a:schemeClr val="accent1"/>
                </a:solidFill>
                <a:sym typeface="Wingdings" panose="05000000000000000000" pitchFamily="2" charset="2"/>
              </a:rPr>
              <a:t>feature</a:t>
            </a:r>
            <a:r>
              <a:rPr lang="cs-CZ" sz="2400" i="1" dirty="0">
                <a:solidFill>
                  <a:schemeClr val="accent1"/>
                </a:solidFill>
                <a:sym typeface="Wingdings" panose="05000000000000000000" pitchFamily="2" charset="2"/>
              </a:rPr>
              <a:t> </a:t>
            </a:r>
            <a:r>
              <a:rPr lang="cs-CZ" sz="2400" i="1" dirty="0" err="1">
                <a:solidFill>
                  <a:schemeClr val="accent1"/>
                </a:solidFill>
                <a:sym typeface="Wingdings" panose="05000000000000000000" pitchFamily="2" charset="2"/>
              </a:rPr>
              <a:t>of</a:t>
            </a:r>
            <a:r>
              <a:rPr lang="cs-CZ" sz="2400" i="1" dirty="0">
                <a:solidFill>
                  <a:schemeClr val="accent1"/>
                </a:solidFill>
                <a:sym typeface="Wingdings" panose="05000000000000000000" pitchFamily="2" charset="2"/>
              </a:rPr>
              <a:t> many </a:t>
            </a:r>
            <a:r>
              <a:rPr lang="cs-CZ" sz="2400" i="1" dirty="0" err="1">
                <a:solidFill>
                  <a:schemeClr val="accent1"/>
                </a:solidFill>
                <a:sym typeface="Wingdings" panose="05000000000000000000" pitchFamily="2" charset="2"/>
              </a:rPr>
              <a:t>markets</a:t>
            </a:r>
            <a:r>
              <a:rPr lang="cs-CZ" sz="2400" i="1" dirty="0">
                <a:solidFill>
                  <a:schemeClr val="accent1"/>
                </a:solidFill>
                <a:sym typeface="Wingdings" panose="05000000000000000000" pitchFamily="2" charset="2"/>
              </a:rPr>
              <a:t> </a:t>
            </a:r>
            <a:r>
              <a:rPr lang="cs-CZ" sz="2400" i="1" dirty="0" err="1">
                <a:solidFill>
                  <a:schemeClr val="accent1"/>
                </a:solidFill>
                <a:sym typeface="Wingdings" panose="05000000000000000000" pitchFamily="2" charset="2"/>
              </a:rPr>
              <a:t>with</a:t>
            </a:r>
            <a:r>
              <a:rPr lang="cs-CZ" sz="2400" i="1" dirty="0">
                <a:solidFill>
                  <a:schemeClr val="accent1"/>
                </a:solidFill>
                <a:sym typeface="Wingdings" panose="05000000000000000000" pitchFamily="2" charset="2"/>
              </a:rPr>
              <a:t> network </a:t>
            </a:r>
            <a:r>
              <a:rPr lang="cs-CZ" sz="2400" i="1" dirty="0" err="1">
                <a:solidFill>
                  <a:schemeClr val="accent1"/>
                </a:solidFill>
                <a:sym typeface="Wingdings" panose="05000000000000000000" pitchFamily="2" charset="2"/>
              </a:rPr>
              <a:t>effects</a:t>
            </a:r>
            <a:r>
              <a:rPr lang="cs-CZ" sz="2400" i="1" dirty="0">
                <a:solidFill>
                  <a:schemeClr val="accent1"/>
                </a:solidFill>
                <a:sym typeface="Wingdings" panose="05000000000000000000" pitchFamily="2" charset="2"/>
              </a:rPr>
              <a:t>?</a:t>
            </a:r>
          </a:p>
          <a:p>
            <a:pPr marL="457200" indent="-457200">
              <a:lnSpc>
                <a:spcPct val="100000"/>
              </a:lnSpc>
              <a:spcBef>
                <a:spcPts val="0"/>
              </a:spcBef>
              <a:buFont typeface="+mj-lt"/>
              <a:buAutoNum type="arabicPeriod"/>
              <a:defRPr/>
            </a:pPr>
            <a:r>
              <a:rPr lang="cs-CZ" sz="2400" i="1" dirty="0" err="1">
                <a:solidFill>
                  <a:schemeClr val="accent1"/>
                </a:solidFill>
                <a:sym typeface="Wingdings" panose="05000000000000000000" pitchFamily="2" charset="2"/>
              </a:rPr>
              <a:t>What</a:t>
            </a:r>
            <a:r>
              <a:rPr lang="cs-CZ" sz="2400" i="1" dirty="0">
                <a:solidFill>
                  <a:schemeClr val="accent1"/>
                </a:solidFill>
                <a:sym typeface="Wingdings" panose="05000000000000000000" pitchFamily="2" charset="2"/>
              </a:rPr>
              <a:t> are </a:t>
            </a:r>
            <a:r>
              <a:rPr lang="cs-CZ" sz="2400" i="1" dirty="0" err="1">
                <a:solidFill>
                  <a:schemeClr val="accent1"/>
                </a:solidFill>
                <a:sym typeface="Wingdings" panose="05000000000000000000" pitchFamily="2" charset="2"/>
              </a:rPr>
              <a:t>the</a:t>
            </a:r>
            <a:r>
              <a:rPr lang="cs-CZ" sz="2400" i="1" dirty="0">
                <a:solidFill>
                  <a:schemeClr val="accent1"/>
                </a:solidFill>
                <a:sym typeface="Wingdings" panose="05000000000000000000" pitchFamily="2" charset="2"/>
              </a:rPr>
              <a:t> </a:t>
            </a:r>
            <a:r>
              <a:rPr lang="cs-CZ" sz="2400" i="1" dirty="0" err="1">
                <a:solidFill>
                  <a:schemeClr val="accent1"/>
                </a:solidFill>
                <a:sym typeface="Wingdings" panose="05000000000000000000" pitchFamily="2" charset="2"/>
              </a:rPr>
              <a:t>arguments</a:t>
            </a:r>
            <a:r>
              <a:rPr lang="cs-CZ" sz="2400" i="1" dirty="0">
                <a:solidFill>
                  <a:schemeClr val="accent1"/>
                </a:solidFill>
                <a:sym typeface="Wingdings" panose="05000000000000000000" pitchFamily="2" charset="2"/>
              </a:rPr>
              <a:t> pro and </a:t>
            </a:r>
            <a:r>
              <a:rPr lang="cs-CZ" sz="2400" i="1" dirty="0" err="1">
                <a:solidFill>
                  <a:schemeClr val="accent1"/>
                </a:solidFill>
                <a:sym typeface="Wingdings" panose="05000000000000000000" pitchFamily="2" charset="2"/>
              </a:rPr>
              <a:t>against</a:t>
            </a:r>
            <a:r>
              <a:rPr lang="cs-CZ" sz="2400" i="1" dirty="0">
                <a:solidFill>
                  <a:schemeClr val="accent1"/>
                </a:solidFill>
                <a:sym typeface="Wingdings" panose="05000000000000000000" pitchFamily="2" charset="2"/>
              </a:rPr>
              <a:t> </a:t>
            </a:r>
            <a:r>
              <a:rPr lang="cs-CZ" sz="2400" i="1" dirty="0" err="1">
                <a:solidFill>
                  <a:schemeClr val="accent1"/>
                </a:solidFill>
                <a:sym typeface="Wingdings" panose="05000000000000000000" pitchFamily="2" charset="2"/>
              </a:rPr>
              <a:t>standards</a:t>
            </a:r>
            <a:r>
              <a:rPr lang="cs-CZ" sz="2400" i="1" dirty="0">
                <a:solidFill>
                  <a:schemeClr val="accent1"/>
                </a:solidFill>
                <a:sym typeface="Wingdings" panose="05000000000000000000" pitchFamily="2" charset="2"/>
              </a:rPr>
              <a:t> </a:t>
            </a:r>
            <a:r>
              <a:rPr lang="cs-CZ" sz="2400" i="1" dirty="0" err="1">
                <a:solidFill>
                  <a:schemeClr val="accent1"/>
                </a:solidFill>
                <a:sym typeface="Wingdings" panose="05000000000000000000" pitchFamily="2" charset="2"/>
              </a:rPr>
              <a:t>mandated</a:t>
            </a:r>
            <a:r>
              <a:rPr lang="cs-CZ" sz="2400" i="1" dirty="0">
                <a:solidFill>
                  <a:schemeClr val="accent1"/>
                </a:solidFill>
                <a:sym typeface="Wingdings" panose="05000000000000000000" pitchFamily="2" charset="2"/>
              </a:rPr>
              <a:t> by </a:t>
            </a:r>
            <a:r>
              <a:rPr lang="cs-CZ" sz="2400" i="1" dirty="0" err="1">
                <a:solidFill>
                  <a:schemeClr val="accent1"/>
                </a:solidFill>
                <a:sym typeface="Wingdings" panose="05000000000000000000" pitchFamily="2" charset="2"/>
              </a:rPr>
              <a:t>the</a:t>
            </a:r>
            <a:r>
              <a:rPr lang="cs-CZ" sz="2400" i="1" dirty="0">
                <a:solidFill>
                  <a:schemeClr val="accent1"/>
                </a:solidFill>
                <a:sym typeface="Wingdings" panose="05000000000000000000" pitchFamily="2" charset="2"/>
              </a:rPr>
              <a:t> </a:t>
            </a:r>
            <a:r>
              <a:rPr lang="cs-CZ" sz="2400" i="1" dirty="0" err="1">
                <a:solidFill>
                  <a:schemeClr val="accent1"/>
                </a:solidFill>
                <a:sym typeface="Wingdings" panose="05000000000000000000" pitchFamily="2" charset="2"/>
              </a:rPr>
              <a:t>government</a:t>
            </a:r>
            <a:r>
              <a:rPr lang="cs-CZ" sz="2400" i="1" dirty="0">
                <a:solidFill>
                  <a:schemeClr val="accent1"/>
                </a:solidFill>
                <a:sym typeface="Wingdings" panose="05000000000000000000" pitchFamily="2" charset="2"/>
              </a:rPr>
              <a:t>?</a:t>
            </a:r>
          </a:p>
          <a:p>
            <a:pPr marL="457200" indent="-457200">
              <a:lnSpc>
                <a:spcPct val="100000"/>
              </a:lnSpc>
              <a:spcBef>
                <a:spcPts val="0"/>
              </a:spcBef>
              <a:buFont typeface="+mj-lt"/>
              <a:buAutoNum type="arabicPeriod"/>
              <a:defRPr/>
            </a:pPr>
            <a:endParaRPr lang="cs-CZ" sz="2400" i="1" dirty="0">
              <a:solidFill>
                <a:schemeClr val="accent1"/>
              </a:solidFill>
              <a:sym typeface="Wingdings" panose="05000000000000000000" pitchFamily="2" charset="2"/>
            </a:endParaRPr>
          </a:p>
          <a:p>
            <a:pPr marL="457200" indent="-457200">
              <a:lnSpc>
                <a:spcPct val="100000"/>
              </a:lnSpc>
              <a:spcBef>
                <a:spcPts val="0"/>
              </a:spcBef>
              <a:buFont typeface="+mj-lt"/>
              <a:buAutoNum type="arabicPeriod"/>
              <a:defRPr/>
            </a:pPr>
            <a:endParaRPr lang="en-US" sz="2400" i="1" dirty="0">
              <a:solidFill>
                <a:schemeClr val="accent1"/>
              </a:solidFill>
              <a:sym typeface="Wingdings" panose="05000000000000000000" pitchFamily="2" charset="2"/>
            </a:endParaRPr>
          </a:p>
          <a:p>
            <a:pPr marL="457200" indent="-457200">
              <a:lnSpc>
                <a:spcPct val="100000"/>
              </a:lnSpc>
              <a:spcBef>
                <a:spcPts val="0"/>
              </a:spcBef>
              <a:buFont typeface="+mj-lt"/>
              <a:buAutoNum type="arabicPeriod"/>
              <a:defRPr/>
            </a:pPr>
            <a:endParaRPr lang="en-US" sz="2400" i="1" dirty="0">
              <a:solidFill>
                <a:schemeClr val="accent1"/>
              </a:solidFill>
              <a:sym typeface="Wingdings" panose="05000000000000000000" pitchFamily="2" charset="2"/>
            </a:endParaRPr>
          </a:p>
          <a:p>
            <a:pPr>
              <a:lnSpc>
                <a:spcPct val="100000"/>
              </a:lnSpc>
              <a:spcBef>
                <a:spcPts val="0"/>
              </a:spcBef>
              <a:defRPr/>
            </a:pPr>
            <a:endParaRPr lang="en-US" sz="2400" i="1" dirty="0">
              <a:solidFill>
                <a:schemeClr val="accent1"/>
              </a:solidFill>
              <a:sym typeface="Wingdings" panose="05000000000000000000" pitchFamily="2" charset="2"/>
            </a:endParaRPr>
          </a:p>
          <a:p>
            <a:pPr marL="0" indent="0">
              <a:lnSpc>
                <a:spcPct val="100000"/>
              </a:lnSpc>
              <a:spcBef>
                <a:spcPts val="0"/>
              </a:spcBef>
              <a:buNone/>
              <a:defRPr/>
            </a:pPr>
            <a:r>
              <a:rPr lang="en-US" dirty="0">
                <a:solidFill>
                  <a:schemeClr val="accent1"/>
                </a:solidFill>
                <a:sym typeface="Wingdings" panose="05000000000000000000" pitchFamily="2" charset="2"/>
              </a:rPr>
              <a:t>What questions do </a:t>
            </a:r>
            <a:r>
              <a:rPr lang="en-US" u="sng" dirty="0">
                <a:solidFill>
                  <a:schemeClr val="accent1"/>
                </a:solidFill>
                <a:sym typeface="Wingdings" panose="05000000000000000000" pitchFamily="2" charset="2"/>
              </a:rPr>
              <a:t>you</a:t>
            </a:r>
            <a:r>
              <a:rPr lang="en-US" dirty="0">
                <a:solidFill>
                  <a:schemeClr val="accent1"/>
                </a:solidFill>
                <a:sym typeface="Wingdings" panose="05000000000000000000" pitchFamily="2" charset="2"/>
              </a:rPr>
              <a:t> have?</a:t>
            </a:r>
            <a:endParaRPr lang="cs-CZ" dirty="0">
              <a:solidFill>
                <a:schemeClr val="accent1"/>
              </a:solidFill>
              <a:sym typeface="Wingdings" panose="05000000000000000000" pitchFamily="2" charset="2"/>
            </a:endParaRPr>
          </a:p>
          <a:p>
            <a:pPr marL="457200" indent="-457200">
              <a:lnSpc>
                <a:spcPct val="100000"/>
              </a:lnSpc>
              <a:spcBef>
                <a:spcPts val="0"/>
              </a:spcBef>
              <a:buFont typeface="+mj-lt"/>
              <a:buAutoNum type="arabicPeriod"/>
              <a:defRPr/>
            </a:pPr>
            <a:endParaRPr lang="cs-CZ" sz="1600" dirty="0">
              <a:sym typeface="Wingdings" panose="05000000000000000000" pitchFamily="2" charset="2"/>
            </a:endParaRPr>
          </a:p>
          <a:p>
            <a:pPr marL="171450" indent="-171450">
              <a:lnSpc>
                <a:spcPct val="100000"/>
              </a:lnSpc>
              <a:spcBef>
                <a:spcPts val="0"/>
              </a:spcBef>
              <a:defRPr/>
            </a:pPr>
            <a:endParaRPr lang="cs-CZ" sz="2000" dirty="0">
              <a:sym typeface="Wingdings" panose="05000000000000000000" pitchFamily="2" charset="2"/>
            </a:endParaRPr>
          </a:p>
          <a:p>
            <a:pPr marL="171450" indent="-171450">
              <a:lnSpc>
                <a:spcPct val="100000"/>
              </a:lnSpc>
              <a:spcBef>
                <a:spcPts val="0"/>
              </a:spcBef>
              <a:defRPr/>
            </a:pPr>
            <a:endParaRPr lang="cs-CZ" sz="2400" dirty="0"/>
          </a:p>
          <a:p>
            <a:pPr marL="171450" indent="-171450">
              <a:lnSpc>
                <a:spcPct val="100000"/>
              </a:lnSpc>
              <a:spcBef>
                <a:spcPts val="0"/>
              </a:spcBef>
              <a:defRPr/>
            </a:pPr>
            <a:endParaRPr lang="cs-CZ" sz="2400" dirty="0"/>
          </a:p>
        </p:txBody>
      </p:sp>
    </p:spTree>
    <p:extLst>
      <p:ext uri="{BB962C8B-B14F-4D97-AF65-F5344CB8AC3E}">
        <p14:creationId xmlns:p14="http://schemas.microsoft.com/office/powerpoint/2010/main" val="3552342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a:t>Direct network </a:t>
            </a:r>
            <a:r>
              <a:rPr lang="cs-CZ" dirty="0" err="1"/>
              <a:t>effects</a:t>
            </a:r>
            <a:endParaRPr lang="cs-CZ" dirty="0"/>
          </a:p>
        </p:txBody>
      </p:sp>
      <p:sp>
        <p:nvSpPr>
          <p:cNvPr id="12" name="Content Placeholder 2">
            <a:extLst>
              <a:ext uri="{FF2B5EF4-FFF2-40B4-BE49-F238E27FC236}">
                <a16:creationId xmlns:a16="http://schemas.microsoft.com/office/drawing/2014/main" id="{8F91CF93-F71C-47A6-87D8-E12B190A4CA5}"/>
              </a:ext>
            </a:extLst>
          </p:cNvPr>
          <p:cNvSpPr>
            <a:spLocks noGrp="1"/>
          </p:cNvSpPr>
          <p:nvPr>
            <p:ph idx="1"/>
          </p:nvPr>
        </p:nvSpPr>
        <p:spPr>
          <a:xfrm>
            <a:off x="845074" y="1474377"/>
            <a:ext cx="10892051" cy="5234808"/>
          </a:xfrm>
        </p:spPr>
        <p:txBody>
          <a:bodyPr>
            <a:normAutofit/>
          </a:bodyPr>
          <a:lstStyle/>
          <a:p>
            <a:r>
              <a:rPr lang="en-US" sz="2400" dirty="0">
                <a:sym typeface="Wingdings" panose="05000000000000000000" pitchFamily="2" charset="2"/>
              </a:rPr>
              <a:t>Buyers form a network of users who communicate with each other</a:t>
            </a:r>
          </a:p>
          <a:p>
            <a:r>
              <a:rPr lang="en-US" sz="2400" dirty="0">
                <a:sym typeface="Wingdings" panose="05000000000000000000" pitchFamily="2" charset="2"/>
              </a:rPr>
              <a:t>One-sided markets</a:t>
            </a:r>
            <a:endParaRPr lang="cs-CZ" sz="2400" dirty="0">
              <a:sym typeface="Wingdings" panose="05000000000000000000" pitchFamily="2" charset="2"/>
            </a:endParaRPr>
          </a:p>
        </p:txBody>
      </p:sp>
    </p:spTree>
    <p:extLst>
      <p:ext uri="{BB962C8B-B14F-4D97-AF65-F5344CB8AC3E}">
        <p14:creationId xmlns:p14="http://schemas.microsoft.com/office/powerpoint/2010/main" val="3408240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2" name="Picture 10" descr="Monochromatický Inkoustový Fax | Brother FAX-1360">
            <a:extLst>
              <a:ext uri="{FF2B5EF4-FFF2-40B4-BE49-F238E27FC236}">
                <a16:creationId xmlns:a16="http://schemas.microsoft.com/office/drawing/2014/main" id="{1DC38DFD-5359-4466-9C2C-91FEA08DBE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084" y="2857236"/>
            <a:ext cx="2820228" cy="25453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ikTok má 1,5 miliardy stažení a dál nezadržitelně roste | mobilenet.cz">
            <a:extLst>
              <a:ext uri="{FF2B5EF4-FFF2-40B4-BE49-F238E27FC236}">
                <a16:creationId xmlns:a16="http://schemas.microsoft.com/office/drawing/2014/main" id="{D3E32222-0D80-4228-9F45-12703695BD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9365" y="2645913"/>
            <a:ext cx="3252579" cy="216444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napchat nabídne možnost smazat odeslanou zprávu. Adresát o tom však bude  vědět | mobilenet.cz">
            <a:extLst>
              <a:ext uri="{FF2B5EF4-FFF2-40B4-BE49-F238E27FC236}">
                <a16:creationId xmlns:a16="http://schemas.microsoft.com/office/drawing/2014/main" id="{946D8C0F-FD87-48C4-B301-128A8EE4E1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6401" y="4919104"/>
            <a:ext cx="2619375" cy="174307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a:t>Direct network </a:t>
            </a:r>
            <a:r>
              <a:rPr lang="cs-CZ" dirty="0" err="1"/>
              <a:t>effects</a:t>
            </a:r>
            <a:endParaRPr lang="cs-CZ" dirty="0"/>
          </a:p>
        </p:txBody>
      </p:sp>
      <p:pic>
        <p:nvPicPr>
          <p:cNvPr id="1028" name="Picture 4" descr="Soubor:Facebook icon.svg – Wikipedie">
            <a:extLst>
              <a:ext uri="{FF2B5EF4-FFF2-40B4-BE49-F238E27FC236}">
                <a16:creationId xmlns:a16="http://schemas.microsoft.com/office/drawing/2014/main" id="{28CC2A7C-C7FA-4260-A738-49BCD10387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1778" y="1392721"/>
            <a:ext cx="1585974" cy="15859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witter nefunguje? Aktuální problémy a výpadky | Downdetector">
            <a:extLst>
              <a:ext uri="{FF2B5EF4-FFF2-40B4-BE49-F238E27FC236}">
                <a16:creationId xmlns:a16="http://schemas.microsoft.com/office/drawing/2014/main" id="{12D5CB80-C917-44C9-8E72-DF683660D3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21562" y="1661367"/>
            <a:ext cx="1705803" cy="14661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WhatsApp – Wikipedie">
            <a:extLst>
              <a:ext uri="{FF2B5EF4-FFF2-40B4-BE49-F238E27FC236}">
                <a16:creationId xmlns:a16="http://schemas.microsoft.com/office/drawing/2014/main" id="{C88ABD8A-5FCA-43C9-A588-3295499A164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94487" y="5171428"/>
            <a:ext cx="1409755" cy="141680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Messenger">
            <a:extLst>
              <a:ext uri="{FF2B5EF4-FFF2-40B4-BE49-F238E27FC236}">
                <a16:creationId xmlns:a16="http://schemas.microsoft.com/office/drawing/2014/main" id="{A3ADD5D3-A1A9-47D8-84CA-C1A07DE1816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33595" y="3322207"/>
            <a:ext cx="3977724" cy="209151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Buy Retro Rotary Phone, Vintage Telephone Retro Phone Old Fashion Telephone  Vintage Rotary Dial Phone Desk Phone Antique Design Telephone Landline  Phone Home Office Decor Telephone (US Stock) (Type 1) Online in">
            <a:extLst>
              <a:ext uri="{FF2B5EF4-FFF2-40B4-BE49-F238E27FC236}">
                <a16:creationId xmlns:a16="http://schemas.microsoft.com/office/drawing/2014/main" id="{0CE45BA8-6FFD-4139-BFDE-74E2F7F401A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82556" y="1320350"/>
            <a:ext cx="1705803" cy="158866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Vintage Phone Nokia 3310 Isolated on White Editorial Photography - Image of  call, mobile: 106323077">
            <a:extLst>
              <a:ext uri="{FF2B5EF4-FFF2-40B4-BE49-F238E27FC236}">
                <a16:creationId xmlns:a16="http://schemas.microsoft.com/office/drawing/2014/main" id="{46ECCABA-B04F-426E-A823-592F086ADDF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15206" y="3728134"/>
            <a:ext cx="1552787" cy="233342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Google vám dovolí přiložit e-mail k dalšímu e-mailu | mobilenet.cz">
            <a:extLst>
              <a:ext uri="{FF2B5EF4-FFF2-40B4-BE49-F238E27FC236}">
                <a16:creationId xmlns:a16="http://schemas.microsoft.com/office/drawing/2014/main" id="{36A43F91-8707-4DCE-8659-F152D98C31D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797125" y="0"/>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1453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8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9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8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7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a:t>Direct network </a:t>
            </a:r>
            <a:r>
              <a:rPr lang="cs-CZ" dirty="0" err="1"/>
              <a:t>effects</a:t>
            </a:r>
            <a:endParaRPr lang="cs-CZ" dirty="0"/>
          </a:p>
        </p:txBody>
      </p:sp>
      <p:pic>
        <p:nvPicPr>
          <p:cNvPr id="1034" name="Picture 10" descr="Microsoft Word: Edit Documents – Aplikace na Google Play">
            <a:extLst>
              <a:ext uri="{FF2B5EF4-FFF2-40B4-BE49-F238E27FC236}">
                <a16:creationId xmlns:a16="http://schemas.microsoft.com/office/drawing/2014/main" id="{B751BE2B-0E74-4106-9E7C-1ACFF527B1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7004" y="1910901"/>
            <a:ext cx="3036198" cy="303619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Overleaf (@overleaf) / Twitter">
            <a:extLst>
              <a:ext uri="{FF2B5EF4-FFF2-40B4-BE49-F238E27FC236}">
                <a16:creationId xmlns:a16="http://schemas.microsoft.com/office/drawing/2014/main" id="{09071AEE-EFE0-ECC1-A017-85DCA85370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9592" y="2084812"/>
            <a:ext cx="2586790" cy="2586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9296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4">
            <a:extLst>
              <a:ext uri="{FF2B5EF4-FFF2-40B4-BE49-F238E27FC236}">
                <a16:creationId xmlns:a16="http://schemas.microsoft.com/office/drawing/2014/main" id="{735A6D5A-F401-471D-A7DB-1455C2CCC54B}"/>
              </a:ext>
            </a:extLst>
          </p:cNvPr>
          <p:cNvSpPr txBox="1">
            <a:spLocks/>
          </p:cNvSpPr>
          <p:nvPr/>
        </p:nvSpPr>
        <p:spPr>
          <a:xfrm>
            <a:off x="838200" y="14110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s-CZ" dirty="0"/>
              <a:t>Direct network </a:t>
            </a:r>
            <a:r>
              <a:rPr lang="cs-CZ" dirty="0" err="1"/>
              <a:t>effects</a:t>
            </a:r>
            <a:endParaRPr lang="cs-CZ" dirty="0"/>
          </a:p>
        </p:txBody>
      </p:sp>
      <p:pic>
        <p:nvPicPr>
          <p:cNvPr id="5122" name="Picture 2" descr="Definition and Examples of Contact Languages">
            <a:extLst>
              <a:ext uri="{FF2B5EF4-FFF2-40B4-BE49-F238E27FC236}">
                <a16:creationId xmlns:a16="http://schemas.microsoft.com/office/drawing/2014/main" id="{2A66A1FC-88B0-47A7-B8D5-91DA8FE928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7325" y="1136375"/>
            <a:ext cx="3712058" cy="371205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File:Python logo and wordmark.svg - Wikimedia Commons">
            <a:extLst>
              <a:ext uri="{FF2B5EF4-FFF2-40B4-BE49-F238E27FC236}">
                <a16:creationId xmlns:a16="http://schemas.microsoft.com/office/drawing/2014/main" id="{31094ADE-40F7-481D-9852-B88B41B188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940" y="4109002"/>
            <a:ext cx="5006308" cy="1478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37369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16585</TotalTime>
  <Words>3267</Words>
  <Application>Microsoft Office PowerPoint</Application>
  <PresentationFormat>Widescreen</PresentationFormat>
  <Paragraphs>443</Paragraphs>
  <Slides>59</Slides>
  <Notes>59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Arial</vt:lpstr>
      <vt:lpstr>Calibri</vt:lpstr>
      <vt:lpstr>Calibri Light</vt:lpstr>
      <vt:lpstr>Cambria Math</vt:lpstr>
      <vt:lpstr>Wingdings</vt:lpstr>
      <vt:lpstr>Office Theme</vt:lpstr>
      <vt:lpstr>Topic 8: Network Effects</vt:lpstr>
      <vt:lpstr>PowerPoint Presentation</vt:lpstr>
      <vt:lpstr>Roadmap</vt:lpstr>
      <vt:lpstr>Roadmap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Roadmap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Roadmap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Roadmap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Bajgar Matej</dc:creator>
  <cp:lastModifiedBy>Matej</cp:lastModifiedBy>
  <cp:revision>868</cp:revision>
  <dcterms:created xsi:type="dcterms:W3CDTF">2022-01-12T09:54:31Z</dcterms:created>
  <dcterms:modified xsi:type="dcterms:W3CDTF">2024-05-06T07:27:39Z</dcterms:modified>
</cp:coreProperties>
</file>